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embeddedFontLst>
    <p:embeddedFont>
      <p:font typeface="Quattrocento Sans" charset="-122" pitchFamily="34"/>
      <p:regular r:id="rId23"/>
    </p:embeddedFont>
    <p:embeddedFont>
      <p:font typeface="Hedvig Letters Sans" charset="-122" pitchFamily="34"/>
      <p:regular r:id="rId24"/>
    </p:embeddedFont>
    <p:embeddedFont>
      <p:font typeface="Liter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dbf8c4e53b813511608e4c82465866d11ebe89e7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7779" b="777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9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6953" y="2321347"/>
            <a:ext cx="3250406" cy="392906"/>
          </a:xfrm>
          <a:custGeom>
            <a:avLst/>
            <a:gdLst/>
            <a:ahLst/>
            <a:cxnLst/>
            <a:rect l="l" t="t" r="r" b="b"/>
            <a:pathLst>
              <a:path w="3250406" h="392906">
                <a:moveTo>
                  <a:pt x="196453" y="0"/>
                </a:moveTo>
                <a:lnTo>
                  <a:pt x="3053953" y="0"/>
                </a:lnTo>
                <a:cubicBezTo>
                  <a:pt x="3162379" y="0"/>
                  <a:pt x="3250406" y="88028"/>
                  <a:pt x="3250406" y="196453"/>
                </a:cubicBezTo>
                <a:lnTo>
                  <a:pt x="3250406" y="196453"/>
                </a:lnTo>
                <a:cubicBezTo>
                  <a:pt x="3250406" y="304879"/>
                  <a:pt x="3162379" y="392906"/>
                  <a:pt x="3053953" y="392906"/>
                </a:cubicBezTo>
                <a:lnTo>
                  <a:pt x="196453" y="392906"/>
                </a:lnTo>
                <a:cubicBezTo>
                  <a:pt x="88028" y="392906"/>
                  <a:pt x="0" y="304879"/>
                  <a:pt x="0" y="196453"/>
                </a:cubicBezTo>
                <a:lnTo>
                  <a:pt x="0" y="196453"/>
                </a:lnTo>
                <a:cubicBezTo>
                  <a:pt x="0" y="88028"/>
                  <a:pt x="88028" y="0"/>
                  <a:pt x="196453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381000" y="2315394"/>
            <a:ext cx="3314700" cy="381000"/>
          </a:xfrm>
          <a:prstGeom prst="rect">
            <a:avLst/>
          </a:prstGeom>
          <a:noFill/>
          <a:ln/>
        </p:spPr>
        <p:txBody>
          <a:bodyPr wrap="square" lIns="228600" tIns="76200" rIns="228600" bIns="76200" rtlCol="0" anchor="ctr"/>
          <a:lstStyle/>
          <a:p>
            <a:pPr>
              <a:lnSpc>
                <a:spcPct val="130000"/>
              </a:lnSpc>
            </a:pPr>
            <a:r>
              <a:rPr lang="en-US" sz="1200" b="1" spc="3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FUTURE OF MENTAL HEALTH CARE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948285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AI-Psychiatrie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4167374"/>
            <a:ext cx="65436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Where Artificial Intelligence Meets Mental Health Care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5248424"/>
            <a:ext cx="55816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Exploring the intersection of technology and healing to transform how we understand, diagnose, and treat mental health conditions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7754" y="377754"/>
            <a:ext cx="11512043" cy="226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spc="59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THERAPEUTIC FRONTIERS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7754" y="679698"/>
            <a:ext cx="11606482" cy="377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7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Beyond Chatbots: Digital Therapeutics &amp; VR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77754" y="1132708"/>
            <a:ext cx="11521487" cy="264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39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Advanced AI applications transforming mental health treatment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5461" y="1510461"/>
            <a:ext cx="5646237" cy="1888768"/>
          </a:xfrm>
          <a:custGeom>
            <a:avLst/>
            <a:gdLst/>
            <a:ahLst/>
            <a:cxnLst/>
            <a:rect l="l" t="t" r="r" b="b"/>
            <a:pathLst>
              <a:path w="5646237" h="1888768">
                <a:moveTo>
                  <a:pt x="35414" y="0"/>
                </a:moveTo>
                <a:lnTo>
                  <a:pt x="5570686" y="0"/>
                </a:lnTo>
                <a:cubicBezTo>
                  <a:pt x="5612412" y="0"/>
                  <a:pt x="5646237" y="33825"/>
                  <a:pt x="5646237" y="75551"/>
                </a:cubicBezTo>
                <a:lnTo>
                  <a:pt x="5646237" y="1813218"/>
                </a:lnTo>
                <a:cubicBezTo>
                  <a:pt x="5646237" y="1854943"/>
                  <a:pt x="5612412" y="1888768"/>
                  <a:pt x="5570686" y="1888768"/>
                </a:cubicBezTo>
                <a:lnTo>
                  <a:pt x="35414" y="1888768"/>
                </a:lnTo>
                <a:cubicBezTo>
                  <a:pt x="15856" y="1888768"/>
                  <a:pt x="0" y="1872913"/>
                  <a:pt x="0" y="1853354"/>
                </a:cubicBezTo>
                <a:lnTo>
                  <a:pt x="0" y="35414"/>
                </a:lnTo>
                <a:cubicBezTo>
                  <a:pt x="0" y="15869"/>
                  <a:pt x="15869" y="0"/>
                  <a:pt x="35414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5461" y="1510461"/>
            <a:ext cx="35414" cy="1888768"/>
          </a:xfrm>
          <a:custGeom>
            <a:avLst/>
            <a:gdLst/>
            <a:ahLst/>
            <a:cxnLst/>
            <a:rect l="l" t="t" r="r" b="b"/>
            <a:pathLst>
              <a:path w="35414" h="1888768">
                <a:moveTo>
                  <a:pt x="35414" y="0"/>
                </a:moveTo>
                <a:lnTo>
                  <a:pt x="35414" y="0"/>
                </a:lnTo>
                <a:lnTo>
                  <a:pt x="35414" y="1888768"/>
                </a:lnTo>
                <a:lnTo>
                  <a:pt x="35414" y="1888768"/>
                </a:lnTo>
                <a:cubicBezTo>
                  <a:pt x="15856" y="1888768"/>
                  <a:pt x="0" y="1872913"/>
                  <a:pt x="0" y="1853354"/>
                </a:cubicBezTo>
                <a:lnTo>
                  <a:pt x="0" y="35414"/>
                </a:lnTo>
                <a:cubicBezTo>
                  <a:pt x="0" y="15856"/>
                  <a:pt x="15856" y="0"/>
                  <a:pt x="35414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64233" y="1661526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226652" y="0"/>
                </a:moveTo>
                <a:lnTo>
                  <a:pt x="226652" y="0"/>
                </a:lnTo>
                <a:cubicBezTo>
                  <a:pt x="351829" y="0"/>
                  <a:pt x="453304" y="101476"/>
                  <a:pt x="453304" y="226652"/>
                </a:cubicBezTo>
                <a:lnTo>
                  <a:pt x="453304" y="226652"/>
                </a:lnTo>
                <a:cubicBezTo>
                  <a:pt x="453304" y="351829"/>
                  <a:pt x="351829" y="453304"/>
                  <a:pt x="226652" y="453304"/>
                </a:cubicBezTo>
                <a:lnTo>
                  <a:pt x="226652" y="453304"/>
                </a:lnTo>
                <a:cubicBezTo>
                  <a:pt x="101476" y="453304"/>
                  <a:pt x="0" y="351829"/>
                  <a:pt x="0" y="226652"/>
                </a:cubicBezTo>
                <a:lnTo>
                  <a:pt x="0" y="226652"/>
                </a:lnTo>
                <a:cubicBezTo>
                  <a:pt x="0" y="101476"/>
                  <a:pt x="101476" y="0"/>
                  <a:pt x="22665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96299" y="1793592"/>
            <a:ext cx="188877" cy="188877"/>
          </a:xfrm>
          <a:custGeom>
            <a:avLst/>
            <a:gdLst/>
            <a:ahLst/>
            <a:cxnLst/>
            <a:rect l="l" t="t" r="r" b="b"/>
            <a:pathLst>
              <a:path w="188877" h="188877">
                <a:moveTo>
                  <a:pt x="23610" y="41317"/>
                </a:moveTo>
                <a:cubicBezTo>
                  <a:pt x="23610" y="31541"/>
                  <a:pt x="31541" y="23610"/>
                  <a:pt x="41317" y="23610"/>
                </a:cubicBezTo>
                <a:cubicBezTo>
                  <a:pt x="51093" y="23610"/>
                  <a:pt x="59024" y="31541"/>
                  <a:pt x="59024" y="41317"/>
                </a:cubicBezTo>
                <a:lnTo>
                  <a:pt x="59024" y="82634"/>
                </a:lnTo>
                <a:lnTo>
                  <a:pt x="23610" y="82634"/>
                </a:lnTo>
                <a:lnTo>
                  <a:pt x="23610" y="41317"/>
                </a:lnTo>
                <a:close/>
                <a:moveTo>
                  <a:pt x="64926" y="135755"/>
                </a:moveTo>
                <a:cubicBezTo>
                  <a:pt x="64926" y="117790"/>
                  <a:pt x="71604" y="101374"/>
                  <a:pt x="82634" y="88905"/>
                </a:cubicBezTo>
                <a:lnTo>
                  <a:pt x="82634" y="41317"/>
                </a:lnTo>
                <a:cubicBezTo>
                  <a:pt x="82634" y="18482"/>
                  <a:pt x="64152" y="0"/>
                  <a:pt x="41317" y="0"/>
                </a:cubicBezTo>
                <a:cubicBezTo>
                  <a:pt x="18482" y="0"/>
                  <a:pt x="0" y="18482"/>
                  <a:pt x="0" y="41317"/>
                </a:cubicBezTo>
                <a:lnTo>
                  <a:pt x="0" y="147560"/>
                </a:lnTo>
                <a:cubicBezTo>
                  <a:pt x="0" y="170395"/>
                  <a:pt x="18482" y="188877"/>
                  <a:pt x="41317" y="188877"/>
                </a:cubicBezTo>
                <a:cubicBezTo>
                  <a:pt x="55077" y="188877"/>
                  <a:pt x="67250" y="182163"/>
                  <a:pt x="74776" y="171797"/>
                </a:cubicBezTo>
                <a:cubicBezTo>
                  <a:pt x="68505" y="161246"/>
                  <a:pt x="64926" y="148925"/>
                  <a:pt x="64926" y="135755"/>
                </a:cubicBezTo>
                <a:close/>
                <a:moveTo>
                  <a:pt x="88794" y="160619"/>
                </a:moveTo>
                <a:cubicBezTo>
                  <a:pt x="90491" y="163829"/>
                  <a:pt x="94807" y="164197"/>
                  <a:pt x="97390" y="161615"/>
                </a:cubicBezTo>
                <a:lnTo>
                  <a:pt x="161615" y="97390"/>
                </a:lnTo>
                <a:cubicBezTo>
                  <a:pt x="164197" y="94807"/>
                  <a:pt x="163829" y="90491"/>
                  <a:pt x="160619" y="88794"/>
                </a:cubicBezTo>
                <a:cubicBezTo>
                  <a:pt x="153204" y="84847"/>
                  <a:pt x="144756" y="82634"/>
                  <a:pt x="135755" y="82634"/>
                </a:cubicBezTo>
                <a:cubicBezTo>
                  <a:pt x="106428" y="82634"/>
                  <a:pt x="82634" y="106428"/>
                  <a:pt x="82634" y="135755"/>
                </a:cubicBezTo>
                <a:cubicBezTo>
                  <a:pt x="82634" y="144720"/>
                  <a:pt x="84847" y="153204"/>
                  <a:pt x="88794" y="160619"/>
                </a:cubicBezTo>
                <a:close/>
                <a:moveTo>
                  <a:pt x="109895" y="174121"/>
                </a:moveTo>
                <a:cubicBezTo>
                  <a:pt x="107313" y="176703"/>
                  <a:pt x="107682" y="181019"/>
                  <a:pt x="110891" y="182716"/>
                </a:cubicBezTo>
                <a:cubicBezTo>
                  <a:pt x="118306" y="186663"/>
                  <a:pt x="126754" y="188877"/>
                  <a:pt x="135755" y="188877"/>
                </a:cubicBezTo>
                <a:cubicBezTo>
                  <a:pt x="165083" y="188877"/>
                  <a:pt x="188877" y="165083"/>
                  <a:pt x="188877" y="135755"/>
                </a:cubicBezTo>
                <a:cubicBezTo>
                  <a:pt x="188877" y="126791"/>
                  <a:pt x="186663" y="118306"/>
                  <a:pt x="182716" y="110891"/>
                </a:cubicBezTo>
                <a:cubicBezTo>
                  <a:pt x="181019" y="107682"/>
                  <a:pt x="176703" y="107313"/>
                  <a:pt x="174121" y="109895"/>
                </a:cubicBezTo>
                <a:lnTo>
                  <a:pt x="109895" y="174121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9" name="Text 7"/>
          <p:cNvSpPr/>
          <p:nvPr/>
        </p:nvSpPr>
        <p:spPr>
          <a:xfrm>
            <a:off x="1130679" y="1736966"/>
            <a:ext cx="2738714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Digital Therapeutics (DTx)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64233" y="2190160"/>
            <a:ext cx="5401878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FDA-approved software programs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treat medical conditions, including neuropsychiatric disorders, with rigorous clinical validation.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64233" y="2756237"/>
            <a:ext cx="5401878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DTx can be used as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monotherapy or adjunctive therapy 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Examples include reSET for substance use disorder and EndeavorRx for ADHD.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68747" y="1510461"/>
            <a:ext cx="5646237" cy="1888768"/>
          </a:xfrm>
          <a:custGeom>
            <a:avLst/>
            <a:gdLst/>
            <a:ahLst/>
            <a:cxnLst/>
            <a:rect l="l" t="t" r="r" b="b"/>
            <a:pathLst>
              <a:path w="5646237" h="1888768">
                <a:moveTo>
                  <a:pt x="35414" y="0"/>
                </a:moveTo>
                <a:lnTo>
                  <a:pt x="5570686" y="0"/>
                </a:lnTo>
                <a:cubicBezTo>
                  <a:pt x="5612412" y="0"/>
                  <a:pt x="5646237" y="33825"/>
                  <a:pt x="5646237" y="75551"/>
                </a:cubicBezTo>
                <a:lnTo>
                  <a:pt x="5646237" y="1813218"/>
                </a:lnTo>
                <a:cubicBezTo>
                  <a:pt x="5646237" y="1854943"/>
                  <a:pt x="5612412" y="1888768"/>
                  <a:pt x="5570686" y="1888768"/>
                </a:cubicBezTo>
                <a:lnTo>
                  <a:pt x="35414" y="1888768"/>
                </a:lnTo>
                <a:cubicBezTo>
                  <a:pt x="15856" y="1888768"/>
                  <a:pt x="0" y="1872913"/>
                  <a:pt x="0" y="1853354"/>
                </a:cubicBezTo>
                <a:lnTo>
                  <a:pt x="0" y="35414"/>
                </a:lnTo>
                <a:cubicBezTo>
                  <a:pt x="0" y="15869"/>
                  <a:pt x="15869" y="0"/>
                  <a:pt x="35414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168747" y="1510461"/>
            <a:ext cx="35414" cy="1888768"/>
          </a:xfrm>
          <a:custGeom>
            <a:avLst/>
            <a:gdLst/>
            <a:ahLst/>
            <a:cxnLst/>
            <a:rect l="l" t="t" r="r" b="b"/>
            <a:pathLst>
              <a:path w="35414" h="1888768">
                <a:moveTo>
                  <a:pt x="35414" y="0"/>
                </a:moveTo>
                <a:lnTo>
                  <a:pt x="35414" y="0"/>
                </a:lnTo>
                <a:lnTo>
                  <a:pt x="35414" y="1888768"/>
                </a:lnTo>
                <a:lnTo>
                  <a:pt x="35414" y="1888768"/>
                </a:lnTo>
                <a:cubicBezTo>
                  <a:pt x="15856" y="1888768"/>
                  <a:pt x="0" y="1872913"/>
                  <a:pt x="0" y="1853354"/>
                </a:cubicBezTo>
                <a:lnTo>
                  <a:pt x="0" y="35414"/>
                </a:lnTo>
                <a:cubicBezTo>
                  <a:pt x="0" y="15856"/>
                  <a:pt x="15856" y="0"/>
                  <a:pt x="35414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4" name="Shape 12"/>
          <p:cNvSpPr/>
          <p:nvPr/>
        </p:nvSpPr>
        <p:spPr>
          <a:xfrm>
            <a:off x="6337519" y="1661526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226652" y="0"/>
                </a:moveTo>
                <a:lnTo>
                  <a:pt x="226652" y="0"/>
                </a:lnTo>
                <a:cubicBezTo>
                  <a:pt x="351829" y="0"/>
                  <a:pt x="453304" y="101476"/>
                  <a:pt x="453304" y="226652"/>
                </a:cubicBezTo>
                <a:lnTo>
                  <a:pt x="453304" y="226652"/>
                </a:lnTo>
                <a:cubicBezTo>
                  <a:pt x="453304" y="351829"/>
                  <a:pt x="351829" y="453304"/>
                  <a:pt x="226652" y="453304"/>
                </a:cubicBezTo>
                <a:lnTo>
                  <a:pt x="226652" y="453304"/>
                </a:lnTo>
                <a:cubicBezTo>
                  <a:pt x="101476" y="453304"/>
                  <a:pt x="0" y="351829"/>
                  <a:pt x="0" y="226652"/>
                </a:cubicBezTo>
                <a:lnTo>
                  <a:pt x="0" y="226652"/>
                </a:lnTo>
                <a:cubicBezTo>
                  <a:pt x="0" y="101476"/>
                  <a:pt x="101476" y="0"/>
                  <a:pt x="226652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457780" y="1793592"/>
            <a:ext cx="212486" cy="188877"/>
          </a:xfrm>
          <a:custGeom>
            <a:avLst/>
            <a:gdLst/>
            <a:ahLst/>
            <a:cxnLst/>
            <a:rect l="l" t="t" r="r" b="b"/>
            <a:pathLst>
              <a:path w="212486" h="188877">
                <a:moveTo>
                  <a:pt x="188877" y="35414"/>
                </a:moveTo>
                <a:lnTo>
                  <a:pt x="23610" y="35414"/>
                </a:lnTo>
                <a:cubicBezTo>
                  <a:pt x="10587" y="35414"/>
                  <a:pt x="0" y="46002"/>
                  <a:pt x="0" y="59024"/>
                </a:cubicBezTo>
                <a:lnTo>
                  <a:pt x="0" y="129853"/>
                </a:lnTo>
                <a:cubicBezTo>
                  <a:pt x="0" y="142875"/>
                  <a:pt x="10587" y="153462"/>
                  <a:pt x="23610" y="153462"/>
                </a:cubicBezTo>
                <a:lnTo>
                  <a:pt x="66955" y="153462"/>
                </a:lnTo>
                <a:cubicBezTo>
                  <a:pt x="73227" y="153462"/>
                  <a:pt x="79240" y="150991"/>
                  <a:pt x="83667" y="146564"/>
                </a:cubicBezTo>
                <a:lnTo>
                  <a:pt x="96172" y="134058"/>
                </a:lnTo>
                <a:cubicBezTo>
                  <a:pt x="98828" y="131402"/>
                  <a:pt x="102480" y="129890"/>
                  <a:pt x="106243" y="129890"/>
                </a:cubicBezTo>
                <a:cubicBezTo>
                  <a:pt x="110006" y="129890"/>
                  <a:pt x="113658" y="131402"/>
                  <a:pt x="116314" y="134058"/>
                </a:cubicBezTo>
                <a:lnTo>
                  <a:pt x="128820" y="146564"/>
                </a:lnTo>
                <a:cubicBezTo>
                  <a:pt x="133247" y="150991"/>
                  <a:pt x="139260" y="153462"/>
                  <a:pt x="145531" y="153462"/>
                </a:cubicBezTo>
                <a:lnTo>
                  <a:pt x="188877" y="153462"/>
                </a:lnTo>
                <a:cubicBezTo>
                  <a:pt x="201899" y="153462"/>
                  <a:pt x="212486" y="142875"/>
                  <a:pt x="212486" y="129853"/>
                </a:cubicBezTo>
                <a:lnTo>
                  <a:pt x="212486" y="59024"/>
                </a:lnTo>
                <a:cubicBezTo>
                  <a:pt x="212486" y="46002"/>
                  <a:pt x="201899" y="35414"/>
                  <a:pt x="188877" y="35414"/>
                </a:cubicBezTo>
                <a:close/>
                <a:moveTo>
                  <a:pt x="29512" y="88536"/>
                </a:moveTo>
                <a:cubicBezTo>
                  <a:pt x="29512" y="75506"/>
                  <a:pt x="40091" y="64926"/>
                  <a:pt x="53122" y="64926"/>
                </a:cubicBezTo>
                <a:cubicBezTo>
                  <a:pt x="66152" y="64926"/>
                  <a:pt x="76731" y="75506"/>
                  <a:pt x="76731" y="88536"/>
                </a:cubicBezTo>
                <a:cubicBezTo>
                  <a:pt x="76731" y="101567"/>
                  <a:pt x="66152" y="112146"/>
                  <a:pt x="53122" y="112146"/>
                </a:cubicBezTo>
                <a:cubicBezTo>
                  <a:pt x="40091" y="112146"/>
                  <a:pt x="29512" y="101567"/>
                  <a:pt x="29512" y="88536"/>
                </a:cubicBezTo>
                <a:close/>
                <a:moveTo>
                  <a:pt x="159365" y="64926"/>
                </a:moveTo>
                <a:cubicBezTo>
                  <a:pt x="172395" y="64926"/>
                  <a:pt x="182974" y="75506"/>
                  <a:pt x="182974" y="88536"/>
                </a:cubicBezTo>
                <a:cubicBezTo>
                  <a:pt x="182974" y="101567"/>
                  <a:pt x="172395" y="112146"/>
                  <a:pt x="159365" y="112146"/>
                </a:cubicBezTo>
                <a:cubicBezTo>
                  <a:pt x="146334" y="112146"/>
                  <a:pt x="135755" y="101567"/>
                  <a:pt x="135755" y="88536"/>
                </a:cubicBezTo>
                <a:cubicBezTo>
                  <a:pt x="135755" y="75506"/>
                  <a:pt x="146334" y="64926"/>
                  <a:pt x="159365" y="64926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6" name="Text 14"/>
          <p:cNvSpPr/>
          <p:nvPr/>
        </p:nvSpPr>
        <p:spPr>
          <a:xfrm>
            <a:off x="6903965" y="1736966"/>
            <a:ext cx="3343120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Virtual Reality Exposure Therapy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337519" y="2190160"/>
            <a:ext cx="5401878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Immersive VR environments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allow patients to confront triggers in controlled settings. AI personalifies exposure intensity in real-time.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337519" y="2756237"/>
            <a:ext cx="5401878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Oxford VR's programs demonstrate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superior effectiveness 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conditions like PTSD, phobias, and social anxiety.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77754" y="3511191"/>
            <a:ext cx="5656861" cy="1888768"/>
          </a:xfrm>
          <a:custGeom>
            <a:avLst/>
            <a:gdLst/>
            <a:ahLst/>
            <a:cxnLst/>
            <a:rect l="l" t="t" r="r" b="b"/>
            <a:pathLst>
              <a:path w="5656861" h="1888768">
                <a:moveTo>
                  <a:pt x="75551" y="0"/>
                </a:moveTo>
                <a:lnTo>
                  <a:pt x="5581311" y="0"/>
                </a:lnTo>
                <a:cubicBezTo>
                  <a:pt x="5623036" y="0"/>
                  <a:pt x="5656861" y="33825"/>
                  <a:pt x="5656861" y="75551"/>
                </a:cubicBezTo>
                <a:lnTo>
                  <a:pt x="5656861" y="1813218"/>
                </a:lnTo>
                <a:cubicBezTo>
                  <a:pt x="5656861" y="1854943"/>
                  <a:pt x="5623036" y="1888768"/>
                  <a:pt x="5581311" y="1888768"/>
                </a:cubicBezTo>
                <a:lnTo>
                  <a:pt x="75551" y="1888768"/>
                </a:lnTo>
                <a:cubicBezTo>
                  <a:pt x="33825" y="1888768"/>
                  <a:pt x="0" y="1854943"/>
                  <a:pt x="0" y="1813218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528818" y="3662256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226652" y="0"/>
                </a:moveTo>
                <a:lnTo>
                  <a:pt x="226652" y="0"/>
                </a:lnTo>
                <a:cubicBezTo>
                  <a:pt x="351829" y="0"/>
                  <a:pt x="453304" y="101476"/>
                  <a:pt x="453304" y="226652"/>
                </a:cubicBezTo>
                <a:lnTo>
                  <a:pt x="453304" y="226652"/>
                </a:lnTo>
                <a:cubicBezTo>
                  <a:pt x="453304" y="351829"/>
                  <a:pt x="351829" y="453304"/>
                  <a:pt x="226652" y="453304"/>
                </a:cubicBezTo>
                <a:lnTo>
                  <a:pt x="226652" y="453304"/>
                </a:lnTo>
                <a:cubicBezTo>
                  <a:pt x="101476" y="453304"/>
                  <a:pt x="0" y="351829"/>
                  <a:pt x="0" y="226652"/>
                </a:cubicBezTo>
                <a:lnTo>
                  <a:pt x="0" y="226652"/>
                </a:lnTo>
                <a:cubicBezTo>
                  <a:pt x="0" y="101476"/>
                  <a:pt x="101476" y="0"/>
                  <a:pt x="22665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84494" y="3794322"/>
            <a:ext cx="141658" cy="188877"/>
          </a:xfrm>
          <a:custGeom>
            <a:avLst/>
            <a:gdLst/>
            <a:ahLst/>
            <a:cxnLst/>
            <a:rect l="l" t="t" r="r" b="b"/>
            <a:pathLst>
              <a:path w="141658" h="188877">
                <a:moveTo>
                  <a:pt x="129853" y="0"/>
                </a:moveTo>
                <a:cubicBezTo>
                  <a:pt x="136382" y="0"/>
                  <a:pt x="141658" y="5275"/>
                  <a:pt x="141658" y="11805"/>
                </a:cubicBezTo>
                <a:cubicBezTo>
                  <a:pt x="141658" y="33127"/>
                  <a:pt x="132656" y="50466"/>
                  <a:pt x="120483" y="65111"/>
                </a:cubicBezTo>
                <a:cubicBezTo>
                  <a:pt x="111592" y="75772"/>
                  <a:pt x="100636" y="85437"/>
                  <a:pt x="89643" y="94438"/>
                </a:cubicBezTo>
                <a:cubicBezTo>
                  <a:pt x="100636" y="103476"/>
                  <a:pt x="111592" y="113105"/>
                  <a:pt x="120483" y="123766"/>
                </a:cubicBezTo>
                <a:cubicBezTo>
                  <a:pt x="132656" y="138374"/>
                  <a:pt x="141658" y="155750"/>
                  <a:pt x="141658" y="177072"/>
                </a:cubicBezTo>
                <a:cubicBezTo>
                  <a:pt x="141658" y="183602"/>
                  <a:pt x="136382" y="188877"/>
                  <a:pt x="129853" y="188877"/>
                </a:cubicBezTo>
                <a:cubicBezTo>
                  <a:pt x="123323" y="188877"/>
                  <a:pt x="118048" y="183602"/>
                  <a:pt x="118048" y="177072"/>
                </a:cubicBezTo>
                <a:lnTo>
                  <a:pt x="23610" y="177072"/>
                </a:lnTo>
                <a:cubicBezTo>
                  <a:pt x="23610" y="183602"/>
                  <a:pt x="18334" y="188877"/>
                  <a:pt x="11805" y="188877"/>
                </a:cubicBezTo>
                <a:cubicBezTo>
                  <a:pt x="5275" y="188877"/>
                  <a:pt x="0" y="183602"/>
                  <a:pt x="0" y="177072"/>
                </a:cubicBezTo>
                <a:cubicBezTo>
                  <a:pt x="0" y="155750"/>
                  <a:pt x="9001" y="138411"/>
                  <a:pt x="21175" y="123766"/>
                </a:cubicBezTo>
                <a:cubicBezTo>
                  <a:pt x="30065" y="113105"/>
                  <a:pt x="41022" y="103476"/>
                  <a:pt x="52015" y="94438"/>
                </a:cubicBezTo>
                <a:cubicBezTo>
                  <a:pt x="41022" y="85400"/>
                  <a:pt x="30065" y="75772"/>
                  <a:pt x="21175" y="65111"/>
                </a:cubicBezTo>
                <a:cubicBezTo>
                  <a:pt x="9001" y="50466"/>
                  <a:pt x="0" y="33127"/>
                  <a:pt x="0" y="11805"/>
                </a:cubicBezTo>
                <a:cubicBezTo>
                  <a:pt x="0" y="5275"/>
                  <a:pt x="5275" y="0"/>
                  <a:pt x="11805" y="0"/>
                </a:cubicBezTo>
                <a:cubicBezTo>
                  <a:pt x="18334" y="0"/>
                  <a:pt x="23610" y="5275"/>
                  <a:pt x="23610" y="11805"/>
                </a:cubicBezTo>
                <a:lnTo>
                  <a:pt x="118048" y="11805"/>
                </a:lnTo>
                <a:cubicBezTo>
                  <a:pt x="118048" y="5275"/>
                  <a:pt x="123323" y="0"/>
                  <a:pt x="129853" y="0"/>
                </a:cubicBezTo>
                <a:close/>
                <a:moveTo>
                  <a:pt x="104583" y="141658"/>
                </a:moveTo>
                <a:lnTo>
                  <a:pt x="37111" y="141658"/>
                </a:lnTo>
                <a:cubicBezTo>
                  <a:pt x="34086" y="145531"/>
                  <a:pt x="31541" y="149441"/>
                  <a:pt x="29512" y="153462"/>
                </a:cubicBezTo>
                <a:lnTo>
                  <a:pt x="112219" y="153462"/>
                </a:lnTo>
                <a:cubicBezTo>
                  <a:pt x="110154" y="149441"/>
                  <a:pt x="107608" y="145531"/>
                  <a:pt x="104620" y="141658"/>
                </a:cubicBezTo>
                <a:close/>
                <a:moveTo>
                  <a:pt x="87798" y="123950"/>
                </a:moveTo>
                <a:cubicBezTo>
                  <a:pt x="82523" y="119155"/>
                  <a:pt x="76805" y="114433"/>
                  <a:pt x="70829" y="109563"/>
                </a:cubicBezTo>
                <a:cubicBezTo>
                  <a:pt x="64853" y="114396"/>
                  <a:pt x="59135" y="119155"/>
                  <a:pt x="53859" y="123950"/>
                </a:cubicBezTo>
                <a:lnTo>
                  <a:pt x="87798" y="123950"/>
                </a:lnTo>
                <a:close/>
                <a:moveTo>
                  <a:pt x="37074" y="47219"/>
                </a:moveTo>
                <a:lnTo>
                  <a:pt x="104546" y="47219"/>
                </a:lnTo>
                <a:cubicBezTo>
                  <a:pt x="107571" y="43346"/>
                  <a:pt x="110117" y="39435"/>
                  <a:pt x="112146" y="35414"/>
                </a:cubicBezTo>
                <a:lnTo>
                  <a:pt x="29475" y="35414"/>
                </a:lnTo>
                <a:cubicBezTo>
                  <a:pt x="31541" y="39435"/>
                  <a:pt x="34086" y="43346"/>
                  <a:pt x="37074" y="47219"/>
                </a:cubicBezTo>
                <a:close/>
                <a:moveTo>
                  <a:pt x="53859" y="64926"/>
                </a:moveTo>
                <a:cubicBezTo>
                  <a:pt x="59135" y="69722"/>
                  <a:pt x="64853" y="74444"/>
                  <a:pt x="70829" y="79314"/>
                </a:cubicBezTo>
                <a:cubicBezTo>
                  <a:pt x="76805" y="74481"/>
                  <a:pt x="82523" y="69722"/>
                  <a:pt x="87798" y="64926"/>
                </a:cubicBezTo>
                <a:lnTo>
                  <a:pt x="53859" y="64926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2" name="Text 20"/>
          <p:cNvSpPr/>
          <p:nvPr/>
        </p:nvSpPr>
        <p:spPr>
          <a:xfrm>
            <a:off x="1095264" y="3737696"/>
            <a:ext cx="3928638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Personalized Medication Management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28818" y="4190889"/>
            <a:ext cx="5430209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predicts patient responses to psychiatric medications by analyzing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genetic profiles, medical history, and biomarkers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28818" y="4756966"/>
            <a:ext cx="5430209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Companies like Tempus reduce the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trial-and-error approach 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prescribing antidepressants, accelerating recovery.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51040" y="3511191"/>
            <a:ext cx="5656861" cy="1888768"/>
          </a:xfrm>
          <a:custGeom>
            <a:avLst/>
            <a:gdLst/>
            <a:ahLst/>
            <a:cxnLst/>
            <a:rect l="l" t="t" r="r" b="b"/>
            <a:pathLst>
              <a:path w="5656861" h="1888768">
                <a:moveTo>
                  <a:pt x="75551" y="0"/>
                </a:moveTo>
                <a:lnTo>
                  <a:pt x="5581311" y="0"/>
                </a:lnTo>
                <a:cubicBezTo>
                  <a:pt x="5623036" y="0"/>
                  <a:pt x="5656861" y="33825"/>
                  <a:pt x="5656861" y="75551"/>
                </a:cubicBezTo>
                <a:lnTo>
                  <a:pt x="5656861" y="1813218"/>
                </a:lnTo>
                <a:cubicBezTo>
                  <a:pt x="5656861" y="1854943"/>
                  <a:pt x="5623036" y="1888768"/>
                  <a:pt x="5581311" y="1888768"/>
                </a:cubicBezTo>
                <a:lnTo>
                  <a:pt x="75551" y="1888768"/>
                </a:lnTo>
                <a:cubicBezTo>
                  <a:pt x="33825" y="1888768"/>
                  <a:pt x="0" y="1854943"/>
                  <a:pt x="0" y="1813218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302104" y="3662256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226652" y="0"/>
                </a:moveTo>
                <a:lnTo>
                  <a:pt x="226652" y="0"/>
                </a:lnTo>
                <a:cubicBezTo>
                  <a:pt x="351829" y="0"/>
                  <a:pt x="453304" y="101476"/>
                  <a:pt x="453304" y="226652"/>
                </a:cubicBezTo>
                <a:lnTo>
                  <a:pt x="453304" y="226652"/>
                </a:lnTo>
                <a:cubicBezTo>
                  <a:pt x="453304" y="351829"/>
                  <a:pt x="351829" y="453304"/>
                  <a:pt x="226652" y="453304"/>
                </a:cubicBezTo>
                <a:lnTo>
                  <a:pt x="226652" y="453304"/>
                </a:lnTo>
                <a:cubicBezTo>
                  <a:pt x="101476" y="453304"/>
                  <a:pt x="0" y="351829"/>
                  <a:pt x="0" y="226652"/>
                </a:cubicBezTo>
                <a:lnTo>
                  <a:pt x="0" y="226652"/>
                </a:lnTo>
                <a:cubicBezTo>
                  <a:pt x="0" y="101476"/>
                  <a:pt x="101476" y="0"/>
                  <a:pt x="226652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34171" y="3794322"/>
            <a:ext cx="188877" cy="188877"/>
          </a:xfrm>
          <a:custGeom>
            <a:avLst/>
            <a:gdLst/>
            <a:ahLst/>
            <a:cxnLst/>
            <a:rect l="l" t="t" r="r" b="b"/>
            <a:pathLst>
              <a:path w="188877" h="188877">
                <a:moveTo>
                  <a:pt x="44268" y="20658"/>
                </a:moveTo>
                <a:cubicBezTo>
                  <a:pt x="44268" y="9259"/>
                  <a:pt x="53527" y="0"/>
                  <a:pt x="64926" y="0"/>
                </a:cubicBezTo>
                <a:lnTo>
                  <a:pt x="73780" y="0"/>
                </a:lnTo>
                <a:cubicBezTo>
                  <a:pt x="80310" y="0"/>
                  <a:pt x="85585" y="5275"/>
                  <a:pt x="85585" y="11805"/>
                </a:cubicBezTo>
                <a:lnTo>
                  <a:pt x="85585" y="177072"/>
                </a:lnTo>
                <a:cubicBezTo>
                  <a:pt x="85585" y="183602"/>
                  <a:pt x="80310" y="188877"/>
                  <a:pt x="73780" y="188877"/>
                </a:cubicBezTo>
                <a:lnTo>
                  <a:pt x="61975" y="188877"/>
                </a:lnTo>
                <a:cubicBezTo>
                  <a:pt x="50982" y="188877"/>
                  <a:pt x="41723" y="181351"/>
                  <a:pt x="39103" y="171170"/>
                </a:cubicBezTo>
                <a:cubicBezTo>
                  <a:pt x="38845" y="171170"/>
                  <a:pt x="38624" y="171170"/>
                  <a:pt x="38366" y="171170"/>
                </a:cubicBezTo>
                <a:cubicBezTo>
                  <a:pt x="22060" y="171170"/>
                  <a:pt x="8854" y="157963"/>
                  <a:pt x="8854" y="141658"/>
                </a:cubicBezTo>
                <a:cubicBezTo>
                  <a:pt x="8854" y="135017"/>
                  <a:pt x="11067" y="128894"/>
                  <a:pt x="14756" y="123950"/>
                </a:cubicBezTo>
                <a:cubicBezTo>
                  <a:pt x="7599" y="118564"/>
                  <a:pt x="2951" y="110006"/>
                  <a:pt x="2951" y="100341"/>
                </a:cubicBezTo>
                <a:cubicBezTo>
                  <a:pt x="2951" y="88942"/>
                  <a:pt x="9444" y="79018"/>
                  <a:pt x="18888" y="74112"/>
                </a:cubicBezTo>
                <a:cubicBezTo>
                  <a:pt x="16268" y="69685"/>
                  <a:pt x="14756" y="64521"/>
                  <a:pt x="14756" y="59024"/>
                </a:cubicBezTo>
                <a:cubicBezTo>
                  <a:pt x="14756" y="42719"/>
                  <a:pt x="27963" y="29512"/>
                  <a:pt x="44268" y="29512"/>
                </a:cubicBezTo>
                <a:lnTo>
                  <a:pt x="44268" y="20658"/>
                </a:lnTo>
                <a:close/>
                <a:moveTo>
                  <a:pt x="144609" y="20658"/>
                </a:moveTo>
                <a:lnTo>
                  <a:pt x="144609" y="29512"/>
                </a:lnTo>
                <a:cubicBezTo>
                  <a:pt x="160914" y="29512"/>
                  <a:pt x="174121" y="42719"/>
                  <a:pt x="174121" y="59024"/>
                </a:cubicBezTo>
                <a:cubicBezTo>
                  <a:pt x="174121" y="64558"/>
                  <a:pt x="172608" y="69722"/>
                  <a:pt x="169989" y="74112"/>
                </a:cubicBezTo>
                <a:cubicBezTo>
                  <a:pt x="179470" y="79018"/>
                  <a:pt x="185926" y="88905"/>
                  <a:pt x="185926" y="100341"/>
                </a:cubicBezTo>
                <a:cubicBezTo>
                  <a:pt x="185926" y="110006"/>
                  <a:pt x="181277" y="118564"/>
                  <a:pt x="174121" y="123950"/>
                </a:cubicBezTo>
                <a:cubicBezTo>
                  <a:pt x="177810" y="128894"/>
                  <a:pt x="180023" y="135017"/>
                  <a:pt x="180023" y="141658"/>
                </a:cubicBezTo>
                <a:cubicBezTo>
                  <a:pt x="180023" y="157963"/>
                  <a:pt x="166817" y="171170"/>
                  <a:pt x="150511" y="171170"/>
                </a:cubicBezTo>
                <a:cubicBezTo>
                  <a:pt x="150253" y="171170"/>
                  <a:pt x="150032" y="171170"/>
                  <a:pt x="149773" y="171170"/>
                </a:cubicBezTo>
                <a:cubicBezTo>
                  <a:pt x="147154" y="181351"/>
                  <a:pt x="137895" y="188877"/>
                  <a:pt x="126902" y="188877"/>
                </a:cubicBezTo>
                <a:lnTo>
                  <a:pt x="115097" y="188877"/>
                </a:lnTo>
                <a:cubicBezTo>
                  <a:pt x="108567" y="188877"/>
                  <a:pt x="103292" y="183602"/>
                  <a:pt x="103292" y="177072"/>
                </a:cubicBezTo>
                <a:lnTo>
                  <a:pt x="103292" y="11805"/>
                </a:lnTo>
                <a:cubicBezTo>
                  <a:pt x="103292" y="5275"/>
                  <a:pt x="108567" y="0"/>
                  <a:pt x="115097" y="0"/>
                </a:cubicBezTo>
                <a:lnTo>
                  <a:pt x="123950" y="0"/>
                </a:lnTo>
                <a:cubicBezTo>
                  <a:pt x="135349" y="0"/>
                  <a:pt x="144609" y="9259"/>
                  <a:pt x="144609" y="20658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8" name="Text 26"/>
          <p:cNvSpPr/>
          <p:nvPr/>
        </p:nvSpPr>
        <p:spPr>
          <a:xfrm>
            <a:off x="6868551" y="3737696"/>
            <a:ext cx="2124864" cy="302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in Drug Discovery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02104" y="4190889"/>
            <a:ext cx="5430209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accelerates development of novel psychiatric medications by predicting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blood-brain barrier permeability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identifying new drug targets.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02104" y="4756966"/>
            <a:ext cx="5430209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approach is discovering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novel antidepressants 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 therapies for neuropsychiatric conditions.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3656" y="5517823"/>
            <a:ext cx="11419966" cy="1069515"/>
          </a:xfrm>
          <a:custGeom>
            <a:avLst/>
            <a:gdLst/>
            <a:ahLst/>
            <a:cxnLst/>
            <a:rect l="l" t="t" r="r" b="b"/>
            <a:pathLst>
              <a:path w="11419966" h="1069515">
                <a:moveTo>
                  <a:pt x="75551" y="0"/>
                </a:moveTo>
                <a:lnTo>
                  <a:pt x="11344415" y="0"/>
                </a:lnTo>
                <a:cubicBezTo>
                  <a:pt x="11386141" y="0"/>
                  <a:pt x="11419966" y="33825"/>
                  <a:pt x="11419966" y="75551"/>
                </a:cubicBezTo>
                <a:lnTo>
                  <a:pt x="11419966" y="993965"/>
                </a:lnTo>
                <a:cubicBezTo>
                  <a:pt x="11419966" y="1035690"/>
                  <a:pt x="11386141" y="1069515"/>
                  <a:pt x="11344415" y="1069515"/>
                </a:cubicBezTo>
                <a:lnTo>
                  <a:pt x="75551" y="1069515"/>
                </a:lnTo>
                <a:cubicBezTo>
                  <a:pt x="33825" y="1069515"/>
                  <a:pt x="0" y="1035690"/>
                  <a:pt x="0" y="993965"/>
                </a:cubicBezTo>
                <a:lnTo>
                  <a:pt x="0" y="75551"/>
                </a:lnTo>
                <a:cubicBezTo>
                  <a:pt x="0" y="33853"/>
                  <a:pt x="33853" y="0"/>
                  <a:pt x="75551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531142" y="5674605"/>
            <a:ext cx="226652" cy="226652"/>
          </a:xfrm>
          <a:custGeom>
            <a:avLst/>
            <a:gdLst/>
            <a:ahLst/>
            <a:cxnLst/>
            <a:rect l="l" t="t" r="r" b="b"/>
            <a:pathLst>
              <a:path w="226652" h="226652">
                <a:moveTo>
                  <a:pt x="53122" y="24790"/>
                </a:moveTo>
                <a:cubicBezTo>
                  <a:pt x="53122" y="11111"/>
                  <a:pt x="64233" y="0"/>
                  <a:pt x="77912" y="0"/>
                </a:cubicBezTo>
                <a:lnTo>
                  <a:pt x="88536" y="0"/>
                </a:lnTo>
                <a:cubicBezTo>
                  <a:pt x="96371" y="0"/>
                  <a:pt x="102702" y="6330"/>
                  <a:pt x="102702" y="14166"/>
                </a:cubicBezTo>
                <a:lnTo>
                  <a:pt x="102702" y="212486"/>
                </a:lnTo>
                <a:cubicBezTo>
                  <a:pt x="102702" y="220322"/>
                  <a:pt x="96371" y="226652"/>
                  <a:pt x="88536" y="226652"/>
                </a:cubicBezTo>
                <a:lnTo>
                  <a:pt x="74370" y="226652"/>
                </a:lnTo>
                <a:cubicBezTo>
                  <a:pt x="61178" y="226652"/>
                  <a:pt x="50067" y="217622"/>
                  <a:pt x="46924" y="205404"/>
                </a:cubicBezTo>
                <a:cubicBezTo>
                  <a:pt x="46614" y="205404"/>
                  <a:pt x="46349" y="205404"/>
                  <a:pt x="46039" y="205404"/>
                </a:cubicBezTo>
                <a:cubicBezTo>
                  <a:pt x="26472" y="205404"/>
                  <a:pt x="10624" y="189556"/>
                  <a:pt x="10624" y="169989"/>
                </a:cubicBezTo>
                <a:cubicBezTo>
                  <a:pt x="10624" y="162021"/>
                  <a:pt x="13280" y="154672"/>
                  <a:pt x="17707" y="148741"/>
                </a:cubicBezTo>
                <a:cubicBezTo>
                  <a:pt x="9119" y="142277"/>
                  <a:pt x="3541" y="132007"/>
                  <a:pt x="3541" y="120409"/>
                </a:cubicBezTo>
                <a:cubicBezTo>
                  <a:pt x="3541" y="106730"/>
                  <a:pt x="11333" y="94822"/>
                  <a:pt x="22665" y="88934"/>
                </a:cubicBezTo>
                <a:cubicBezTo>
                  <a:pt x="19522" y="83622"/>
                  <a:pt x="17707" y="77425"/>
                  <a:pt x="17707" y="70829"/>
                </a:cubicBezTo>
                <a:cubicBezTo>
                  <a:pt x="17707" y="51262"/>
                  <a:pt x="33555" y="35414"/>
                  <a:pt x="53122" y="35414"/>
                </a:cubicBezTo>
                <a:lnTo>
                  <a:pt x="53122" y="24790"/>
                </a:lnTo>
                <a:close/>
                <a:moveTo>
                  <a:pt x="173531" y="24790"/>
                </a:moveTo>
                <a:lnTo>
                  <a:pt x="173531" y="35414"/>
                </a:lnTo>
                <a:cubicBezTo>
                  <a:pt x="193097" y="35414"/>
                  <a:pt x="208945" y="51262"/>
                  <a:pt x="208945" y="70829"/>
                </a:cubicBezTo>
                <a:cubicBezTo>
                  <a:pt x="208945" y="77469"/>
                  <a:pt x="207130" y="83667"/>
                  <a:pt x="203987" y="88934"/>
                </a:cubicBezTo>
                <a:cubicBezTo>
                  <a:pt x="215364" y="94822"/>
                  <a:pt x="223111" y="106686"/>
                  <a:pt x="223111" y="120409"/>
                </a:cubicBezTo>
                <a:cubicBezTo>
                  <a:pt x="223111" y="132007"/>
                  <a:pt x="217533" y="142277"/>
                  <a:pt x="208945" y="148741"/>
                </a:cubicBezTo>
                <a:cubicBezTo>
                  <a:pt x="213372" y="154672"/>
                  <a:pt x="216028" y="162021"/>
                  <a:pt x="216028" y="169989"/>
                </a:cubicBezTo>
                <a:cubicBezTo>
                  <a:pt x="216028" y="189556"/>
                  <a:pt x="200180" y="205404"/>
                  <a:pt x="180613" y="205404"/>
                </a:cubicBezTo>
                <a:cubicBezTo>
                  <a:pt x="180304" y="205404"/>
                  <a:pt x="180038" y="205404"/>
                  <a:pt x="179728" y="205404"/>
                </a:cubicBezTo>
                <a:cubicBezTo>
                  <a:pt x="176585" y="217622"/>
                  <a:pt x="165474" y="226652"/>
                  <a:pt x="152282" y="226652"/>
                </a:cubicBezTo>
                <a:lnTo>
                  <a:pt x="138116" y="226652"/>
                </a:lnTo>
                <a:cubicBezTo>
                  <a:pt x="130281" y="226652"/>
                  <a:pt x="123950" y="220322"/>
                  <a:pt x="123950" y="212486"/>
                </a:cubicBezTo>
                <a:lnTo>
                  <a:pt x="123950" y="14166"/>
                </a:lnTo>
                <a:cubicBezTo>
                  <a:pt x="123950" y="6330"/>
                  <a:pt x="130281" y="0"/>
                  <a:pt x="138116" y="0"/>
                </a:cubicBezTo>
                <a:lnTo>
                  <a:pt x="148741" y="0"/>
                </a:lnTo>
                <a:cubicBezTo>
                  <a:pt x="162419" y="0"/>
                  <a:pt x="173531" y="11111"/>
                  <a:pt x="173531" y="2479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3" name="Text 31"/>
          <p:cNvSpPr/>
          <p:nvPr/>
        </p:nvSpPr>
        <p:spPr>
          <a:xfrm>
            <a:off x="937191" y="5636978"/>
            <a:ext cx="10841531" cy="264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87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Remote Monitoring &amp; Prediction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37191" y="5976735"/>
            <a:ext cx="10822643" cy="491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platforms analyze smartphone data to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 mental health decline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enabling timely interventions. </a:t>
            </a:r>
            <a:pPr>
              <a:lnSpc>
                <a:spcPct val="140000"/>
              </a:lnSpc>
            </a:pPr>
            <a:r>
              <a:rPr lang="en-US" sz="119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Ceccarelli &amp; Mahmoud (2022) </a:t>
            </a:r>
            <a:pPr>
              <a:lnSpc>
                <a:spcPct val="140000"/>
              </a:lnSpc>
            </a:pPr>
            <a:r>
              <a:rPr lang="en-US" sz="119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achieved 88% accuracy in predicting bipolar disorder symptom exacerbation.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77754" y="6667869"/>
            <a:ext cx="2767046" cy="188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PMC, 2024 • Nature, 2025 • Oxford VR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132587" y="6667869"/>
            <a:ext cx="3749205" cy="188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1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DTx = Digital Therapeutics • FDA = Food and Drug Administration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851" y="365851"/>
            <a:ext cx="11533467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spc="58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THERAPEUTIC FRONTIERS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5851" y="658283"/>
            <a:ext cx="11624930" cy="365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3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Personalized Psychiatry Through AI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5851" y="1097018"/>
            <a:ext cx="11542614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6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Moving from one-size-fits-all to precision mental healthcare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3001" y="1462870"/>
            <a:ext cx="5642116" cy="2670716"/>
          </a:xfrm>
          <a:custGeom>
            <a:avLst/>
            <a:gdLst/>
            <a:ahLst/>
            <a:cxnLst/>
            <a:rect l="l" t="t" r="r" b="b"/>
            <a:pathLst>
              <a:path w="5642116" h="2670716">
                <a:moveTo>
                  <a:pt x="34299" y="0"/>
                </a:moveTo>
                <a:lnTo>
                  <a:pt x="5568938" y="0"/>
                </a:lnTo>
                <a:cubicBezTo>
                  <a:pt x="5609353" y="0"/>
                  <a:pt x="5642116" y="32763"/>
                  <a:pt x="5642116" y="73178"/>
                </a:cubicBezTo>
                <a:lnTo>
                  <a:pt x="5642116" y="2597538"/>
                </a:lnTo>
                <a:cubicBezTo>
                  <a:pt x="5642116" y="2637953"/>
                  <a:pt x="5609353" y="2670716"/>
                  <a:pt x="5568938" y="2670716"/>
                </a:cubicBezTo>
                <a:lnTo>
                  <a:pt x="34299" y="2670716"/>
                </a:lnTo>
                <a:cubicBezTo>
                  <a:pt x="15356" y="2670716"/>
                  <a:pt x="0" y="2655360"/>
                  <a:pt x="0" y="2636417"/>
                </a:cubicBezTo>
                <a:lnTo>
                  <a:pt x="0" y="34299"/>
                </a:lnTo>
                <a:cubicBezTo>
                  <a:pt x="0" y="15356"/>
                  <a:pt x="15356" y="0"/>
                  <a:pt x="3429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83001" y="1462870"/>
            <a:ext cx="34299" cy="2670716"/>
          </a:xfrm>
          <a:custGeom>
            <a:avLst/>
            <a:gdLst/>
            <a:ahLst/>
            <a:cxnLst/>
            <a:rect l="l" t="t" r="r" b="b"/>
            <a:pathLst>
              <a:path w="34299" h="2670716">
                <a:moveTo>
                  <a:pt x="34299" y="0"/>
                </a:moveTo>
                <a:lnTo>
                  <a:pt x="34299" y="0"/>
                </a:lnTo>
                <a:lnTo>
                  <a:pt x="34299" y="2670716"/>
                </a:lnTo>
                <a:lnTo>
                  <a:pt x="34299" y="2670716"/>
                </a:lnTo>
                <a:cubicBezTo>
                  <a:pt x="15356" y="2670716"/>
                  <a:pt x="0" y="2655360"/>
                  <a:pt x="0" y="2636417"/>
                </a:cubicBezTo>
                <a:lnTo>
                  <a:pt x="0" y="34299"/>
                </a:lnTo>
                <a:cubicBezTo>
                  <a:pt x="0" y="15356"/>
                  <a:pt x="15356" y="0"/>
                  <a:pt x="3429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46455" y="1609175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219511" y="0"/>
                </a:moveTo>
                <a:lnTo>
                  <a:pt x="219511" y="0"/>
                </a:lnTo>
                <a:cubicBezTo>
                  <a:pt x="340662" y="0"/>
                  <a:pt x="439022" y="98360"/>
                  <a:pt x="439022" y="219511"/>
                </a:cubicBezTo>
                <a:lnTo>
                  <a:pt x="439022" y="219511"/>
                </a:lnTo>
                <a:cubicBezTo>
                  <a:pt x="439022" y="340662"/>
                  <a:pt x="340662" y="439022"/>
                  <a:pt x="219511" y="439022"/>
                </a:cubicBezTo>
                <a:lnTo>
                  <a:pt x="219511" y="439022"/>
                </a:lnTo>
                <a:cubicBezTo>
                  <a:pt x="98360" y="439022"/>
                  <a:pt x="0" y="340662"/>
                  <a:pt x="0" y="219511"/>
                </a:cubicBezTo>
                <a:lnTo>
                  <a:pt x="0" y="219511"/>
                </a:lnTo>
                <a:cubicBezTo>
                  <a:pt x="0" y="98360"/>
                  <a:pt x="98360" y="0"/>
                  <a:pt x="219511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51494" y="1737080"/>
            <a:ext cx="228657" cy="182926"/>
          </a:xfrm>
          <a:custGeom>
            <a:avLst/>
            <a:gdLst/>
            <a:ahLst/>
            <a:cxnLst/>
            <a:rect l="l" t="t" r="r" b="b"/>
            <a:pathLst>
              <a:path w="228657" h="182926">
                <a:moveTo>
                  <a:pt x="91642" y="2858"/>
                </a:moveTo>
                <a:cubicBezTo>
                  <a:pt x="115304" y="2858"/>
                  <a:pt x="134515" y="22069"/>
                  <a:pt x="134515" y="45731"/>
                </a:cubicBezTo>
                <a:cubicBezTo>
                  <a:pt x="134515" y="69394"/>
                  <a:pt x="115304" y="88605"/>
                  <a:pt x="91642" y="88605"/>
                </a:cubicBezTo>
                <a:cubicBezTo>
                  <a:pt x="67979" y="88605"/>
                  <a:pt x="48768" y="69394"/>
                  <a:pt x="48768" y="45731"/>
                </a:cubicBezTo>
                <a:cubicBezTo>
                  <a:pt x="48768" y="22069"/>
                  <a:pt x="67979" y="2858"/>
                  <a:pt x="91642" y="2858"/>
                </a:cubicBezTo>
                <a:close/>
                <a:moveTo>
                  <a:pt x="80995" y="108612"/>
                </a:moveTo>
                <a:lnTo>
                  <a:pt x="102217" y="108612"/>
                </a:lnTo>
                <a:lnTo>
                  <a:pt x="102753" y="108612"/>
                </a:lnTo>
                <a:cubicBezTo>
                  <a:pt x="98144" y="118187"/>
                  <a:pt x="99966" y="129406"/>
                  <a:pt x="106861" y="137016"/>
                </a:cubicBezTo>
                <a:cubicBezTo>
                  <a:pt x="99645" y="144983"/>
                  <a:pt x="98001" y="156952"/>
                  <a:pt x="103503" y="166813"/>
                </a:cubicBezTo>
                <a:lnTo>
                  <a:pt x="111542" y="181247"/>
                </a:lnTo>
                <a:cubicBezTo>
                  <a:pt x="111863" y="181818"/>
                  <a:pt x="112221" y="182390"/>
                  <a:pt x="112578" y="182926"/>
                </a:cubicBezTo>
                <a:lnTo>
                  <a:pt x="27903" y="182926"/>
                </a:lnTo>
                <a:cubicBezTo>
                  <a:pt x="22044" y="182926"/>
                  <a:pt x="17292" y="178174"/>
                  <a:pt x="17292" y="172315"/>
                </a:cubicBezTo>
                <a:cubicBezTo>
                  <a:pt x="17292" y="137123"/>
                  <a:pt x="45803" y="108612"/>
                  <a:pt x="80995" y="108612"/>
                </a:cubicBezTo>
                <a:close/>
                <a:moveTo>
                  <a:pt x="154558" y="88462"/>
                </a:moveTo>
                <a:cubicBezTo>
                  <a:pt x="154558" y="83710"/>
                  <a:pt x="158381" y="79887"/>
                  <a:pt x="163133" y="79887"/>
                </a:cubicBezTo>
                <a:lnTo>
                  <a:pt x="180282" y="79887"/>
                </a:lnTo>
                <a:cubicBezTo>
                  <a:pt x="185034" y="79887"/>
                  <a:pt x="188857" y="83710"/>
                  <a:pt x="188857" y="88462"/>
                </a:cubicBezTo>
                <a:lnTo>
                  <a:pt x="188857" y="90641"/>
                </a:lnTo>
                <a:cubicBezTo>
                  <a:pt x="188857" y="97394"/>
                  <a:pt x="197467" y="102360"/>
                  <a:pt x="203326" y="99001"/>
                </a:cubicBezTo>
                <a:lnTo>
                  <a:pt x="205113" y="97965"/>
                </a:lnTo>
                <a:cubicBezTo>
                  <a:pt x="209257" y="95572"/>
                  <a:pt x="214580" y="97036"/>
                  <a:pt x="216903" y="101217"/>
                </a:cubicBezTo>
                <a:lnTo>
                  <a:pt x="224906" y="115579"/>
                </a:lnTo>
                <a:cubicBezTo>
                  <a:pt x="227121" y="119581"/>
                  <a:pt x="225835" y="124582"/>
                  <a:pt x="221976" y="127012"/>
                </a:cubicBezTo>
                <a:lnTo>
                  <a:pt x="220297" y="128048"/>
                </a:lnTo>
                <a:cubicBezTo>
                  <a:pt x="214509" y="131657"/>
                  <a:pt x="214509" y="142303"/>
                  <a:pt x="220297" y="145948"/>
                </a:cubicBezTo>
                <a:lnTo>
                  <a:pt x="221940" y="146984"/>
                </a:lnTo>
                <a:cubicBezTo>
                  <a:pt x="225799" y="149413"/>
                  <a:pt x="227121" y="154415"/>
                  <a:pt x="224906" y="158417"/>
                </a:cubicBezTo>
                <a:lnTo>
                  <a:pt x="216867" y="172851"/>
                </a:lnTo>
                <a:cubicBezTo>
                  <a:pt x="214545" y="177031"/>
                  <a:pt x="209221" y="178531"/>
                  <a:pt x="205077" y="176102"/>
                </a:cubicBezTo>
                <a:lnTo>
                  <a:pt x="203326" y="175066"/>
                </a:lnTo>
                <a:cubicBezTo>
                  <a:pt x="197467" y="171672"/>
                  <a:pt x="188857" y="176673"/>
                  <a:pt x="188857" y="183426"/>
                </a:cubicBezTo>
                <a:lnTo>
                  <a:pt x="188857" y="185605"/>
                </a:lnTo>
                <a:cubicBezTo>
                  <a:pt x="188857" y="190357"/>
                  <a:pt x="185034" y="194180"/>
                  <a:pt x="180282" y="194180"/>
                </a:cubicBezTo>
                <a:lnTo>
                  <a:pt x="163133" y="194180"/>
                </a:lnTo>
                <a:cubicBezTo>
                  <a:pt x="158381" y="194180"/>
                  <a:pt x="154558" y="190357"/>
                  <a:pt x="154558" y="185605"/>
                </a:cubicBezTo>
                <a:lnTo>
                  <a:pt x="154558" y="183497"/>
                </a:lnTo>
                <a:cubicBezTo>
                  <a:pt x="154558" y="176709"/>
                  <a:pt x="145912" y="171707"/>
                  <a:pt x="140017" y="175101"/>
                </a:cubicBezTo>
                <a:lnTo>
                  <a:pt x="138302" y="176102"/>
                </a:lnTo>
                <a:cubicBezTo>
                  <a:pt x="134157" y="178495"/>
                  <a:pt x="128870" y="177031"/>
                  <a:pt x="126512" y="172851"/>
                </a:cubicBezTo>
                <a:lnTo>
                  <a:pt x="118437" y="158417"/>
                </a:lnTo>
                <a:cubicBezTo>
                  <a:pt x="116222" y="154415"/>
                  <a:pt x="117508" y="149377"/>
                  <a:pt x="121403" y="146948"/>
                </a:cubicBezTo>
                <a:lnTo>
                  <a:pt x="122975" y="145983"/>
                </a:lnTo>
                <a:cubicBezTo>
                  <a:pt x="128798" y="142375"/>
                  <a:pt x="128798" y="131657"/>
                  <a:pt x="122975" y="128048"/>
                </a:cubicBezTo>
                <a:lnTo>
                  <a:pt x="121367" y="127048"/>
                </a:lnTo>
                <a:cubicBezTo>
                  <a:pt x="117473" y="124618"/>
                  <a:pt x="116186" y="119581"/>
                  <a:pt x="118402" y="115579"/>
                </a:cubicBezTo>
                <a:lnTo>
                  <a:pt x="126440" y="101181"/>
                </a:lnTo>
                <a:cubicBezTo>
                  <a:pt x="128763" y="97001"/>
                  <a:pt x="134086" y="95536"/>
                  <a:pt x="138195" y="97930"/>
                </a:cubicBezTo>
                <a:lnTo>
                  <a:pt x="139910" y="98930"/>
                </a:lnTo>
                <a:cubicBezTo>
                  <a:pt x="145805" y="102324"/>
                  <a:pt x="154451" y="97322"/>
                  <a:pt x="154451" y="90534"/>
                </a:cubicBezTo>
                <a:lnTo>
                  <a:pt x="154451" y="88426"/>
                </a:lnTo>
                <a:close/>
                <a:moveTo>
                  <a:pt x="190250" y="137123"/>
                </a:moveTo>
                <a:cubicBezTo>
                  <a:pt x="190250" y="126869"/>
                  <a:pt x="181925" y="118544"/>
                  <a:pt x="171672" y="118544"/>
                </a:cubicBezTo>
                <a:cubicBezTo>
                  <a:pt x="161418" y="118544"/>
                  <a:pt x="153093" y="126869"/>
                  <a:pt x="153093" y="137123"/>
                </a:cubicBezTo>
                <a:cubicBezTo>
                  <a:pt x="153093" y="147377"/>
                  <a:pt x="161418" y="155701"/>
                  <a:pt x="171672" y="155701"/>
                </a:cubicBezTo>
                <a:cubicBezTo>
                  <a:pt x="181925" y="155701"/>
                  <a:pt x="190250" y="147377"/>
                  <a:pt x="190250" y="137123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9" name="Text 7"/>
          <p:cNvSpPr/>
          <p:nvPr/>
        </p:nvSpPr>
        <p:spPr>
          <a:xfrm>
            <a:off x="1095053" y="1682238"/>
            <a:ext cx="1948159" cy="292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8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Precision Medicine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6455" y="2157773"/>
            <a:ext cx="5405455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creates </a:t>
            </a:r>
            <a:pPr>
              <a:lnSpc>
                <a:spcPct val="140000"/>
              </a:lnSpc>
            </a:pPr>
            <a:r>
              <a:rPr lang="en-US" sz="1152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individualized treatment plans</a:t>
            </a:r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by analyzing a patient's unique characteristics, including genetic profiles and response history.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6455" y="2742636"/>
            <a:ext cx="5405455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approach </a:t>
            </a:r>
            <a:pPr>
              <a:lnSpc>
                <a:spcPct val="140000"/>
              </a:lnSpc>
            </a:pPr>
            <a:r>
              <a:rPr lang="en-US" sz="1152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predicts treatment response </a:t>
            </a:r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reducing the trial-and-error period and accelerating remission.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6455" y="3327498"/>
            <a:ext cx="5332285" cy="658533"/>
          </a:xfrm>
          <a:custGeom>
            <a:avLst/>
            <a:gdLst/>
            <a:ahLst/>
            <a:cxnLst/>
            <a:rect l="l" t="t" r="r" b="b"/>
            <a:pathLst>
              <a:path w="5332285" h="658533">
                <a:moveTo>
                  <a:pt x="73170" y="0"/>
                </a:moveTo>
                <a:lnTo>
                  <a:pt x="5259116" y="0"/>
                </a:lnTo>
                <a:cubicBezTo>
                  <a:pt x="5299526" y="0"/>
                  <a:pt x="5332285" y="32759"/>
                  <a:pt x="5332285" y="73170"/>
                </a:cubicBezTo>
                <a:lnTo>
                  <a:pt x="5332285" y="585363"/>
                </a:lnTo>
                <a:cubicBezTo>
                  <a:pt x="5332285" y="625774"/>
                  <a:pt x="5299526" y="658533"/>
                  <a:pt x="5259116" y="658533"/>
                </a:cubicBezTo>
                <a:lnTo>
                  <a:pt x="73170" y="658533"/>
                </a:lnTo>
                <a:cubicBezTo>
                  <a:pt x="32759" y="658533"/>
                  <a:pt x="0" y="625774"/>
                  <a:pt x="0" y="585363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56139" y="3437182"/>
            <a:ext cx="5185944" cy="4390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Example:</a:t>
            </a:r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AI can identify which patients are likely to respond to SSRIs vs. SNRIs based on genetic markers, avoiding months of ineffective treatment.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65851" y="4241590"/>
            <a:ext cx="5661551" cy="1499991"/>
          </a:xfrm>
          <a:custGeom>
            <a:avLst/>
            <a:gdLst/>
            <a:ahLst/>
            <a:cxnLst/>
            <a:rect l="l" t="t" r="r" b="b"/>
            <a:pathLst>
              <a:path w="5661551" h="1499991">
                <a:moveTo>
                  <a:pt x="73170" y="0"/>
                </a:moveTo>
                <a:lnTo>
                  <a:pt x="5588382" y="0"/>
                </a:lnTo>
                <a:cubicBezTo>
                  <a:pt x="5628792" y="0"/>
                  <a:pt x="5661551" y="32759"/>
                  <a:pt x="5661551" y="73170"/>
                </a:cubicBezTo>
                <a:lnTo>
                  <a:pt x="5661551" y="1426821"/>
                </a:lnTo>
                <a:cubicBezTo>
                  <a:pt x="5661551" y="1467232"/>
                  <a:pt x="5628792" y="1499991"/>
                  <a:pt x="5588382" y="1499991"/>
                </a:cubicBezTo>
                <a:lnTo>
                  <a:pt x="73170" y="1499991"/>
                </a:lnTo>
                <a:cubicBezTo>
                  <a:pt x="32759" y="1499991"/>
                  <a:pt x="0" y="1467232"/>
                  <a:pt x="0" y="1426821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502974" y="4387717"/>
            <a:ext cx="128048" cy="146341"/>
          </a:xfrm>
          <a:custGeom>
            <a:avLst/>
            <a:gdLst/>
            <a:ahLst/>
            <a:cxnLst/>
            <a:rect l="l" t="t" r="r" b="b"/>
            <a:pathLst>
              <a:path w="128048" h="146341">
                <a:moveTo>
                  <a:pt x="128048" y="58822"/>
                </a:moveTo>
                <a:cubicBezTo>
                  <a:pt x="123818" y="61623"/>
                  <a:pt x="118959" y="63881"/>
                  <a:pt x="113900" y="65682"/>
                </a:cubicBezTo>
                <a:cubicBezTo>
                  <a:pt x="100466" y="70484"/>
                  <a:pt x="82831" y="73170"/>
                  <a:pt x="64024" y="73170"/>
                </a:cubicBezTo>
                <a:cubicBezTo>
                  <a:pt x="45217" y="73170"/>
                  <a:pt x="27553" y="70455"/>
                  <a:pt x="14148" y="65682"/>
                </a:cubicBezTo>
                <a:cubicBezTo>
                  <a:pt x="9118" y="63881"/>
                  <a:pt x="4230" y="61623"/>
                  <a:pt x="0" y="58822"/>
                </a:cubicBezTo>
                <a:lnTo>
                  <a:pt x="0" y="82317"/>
                </a:lnTo>
                <a:cubicBezTo>
                  <a:pt x="0" y="94950"/>
                  <a:pt x="28668" y="105182"/>
                  <a:pt x="64024" y="105182"/>
                </a:cubicBezTo>
                <a:cubicBezTo>
                  <a:pt x="99380" y="105182"/>
                  <a:pt x="128048" y="94950"/>
                  <a:pt x="128048" y="82317"/>
                </a:cubicBezTo>
                <a:lnTo>
                  <a:pt x="128048" y="58822"/>
                </a:lnTo>
                <a:close/>
                <a:moveTo>
                  <a:pt x="128048" y="36585"/>
                </a:moveTo>
                <a:lnTo>
                  <a:pt x="128048" y="22866"/>
                </a:lnTo>
                <a:cubicBezTo>
                  <a:pt x="128048" y="10232"/>
                  <a:pt x="99380" y="0"/>
                  <a:pt x="64024" y="0"/>
                </a:cubicBezTo>
                <a:cubicBezTo>
                  <a:pt x="28668" y="0"/>
                  <a:pt x="0" y="10232"/>
                  <a:pt x="0" y="22866"/>
                </a:cubicBezTo>
                <a:lnTo>
                  <a:pt x="0" y="36585"/>
                </a:lnTo>
                <a:cubicBezTo>
                  <a:pt x="0" y="49218"/>
                  <a:pt x="28668" y="59451"/>
                  <a:pt x="64024" y="59451"/>
                </a:cubicBezTo>
                <a:cubicBezTo>
                  <a:pt x="99380" y="59451"/>
                  <a:pt x="128048" y="49218"/>
                  <a:pt x="128048" y="36585"/>
                </a:cubicBezTo>
                <a:close/>
                <a:moveTo>
                  <a:pt x="113900" y="111413"/>
                </a:moveTo>
                <a:cubicBezTo>
                  <a:pt x="100495" y="116186"/>
                  <a:pt x="82860" y="118902"/>
                  <a:pt x="64024" y="118902"/>
                </a:cubicBezTo>
                <a:cubicBezTo>
                  <a:pt x="45188" y="118902"/>
                  <a:pt x="27553" y="116186"/>
                  <a:pt x="14148" y="111413"/>
                </a:cubicBezTo>
                <a:cubicBezTo>
                  <a:pt x="9118" y="109613"/>
                  <a:pt x="4230" y="107355"/>
                  <a:pt x="0" y="104553"/>
                </a:cubicBezTo>
                <a:lnTo>
                  <a:pt x="0" y="123475"/>
                </a:lnTo>
                <a:cubicBezTo>
                  <a:pt x="0" y="136108"/>
                  <a:pt x="28668" y="146341"/>
                  <a:pt x="64024" y="146341"/>
                </a:cubicBezTo>
                <a:cubicBezTo>
                  <a:pt x="99380" y="146341"/>
                  <a:pt x="128048" y="136108"/>
                  <a:pt x="128048" y="123475"/>
                </a:cubicBezTo>
                <a:lnTo>
                  <a:pt x="128048" y="104553"/>
                </a:lnTo>
                <a:cubicBezTo>
                  <a:pt x="123818" y="107355"/>
                  <a:pt x="118959" y="109613"/>
                  <a:pt x="113900" y="111413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6" name="Text 14"/>
          <p:cNvSpPr/>
          <p:nvPr/>
        </p:nvSpPr>
        <p:spPr>
          <a:xfrm>
            <a:off x="658461" y="4351274"/>
            <a:ext cx="5332285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Sources for Personalization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01831" y="4680148"/>
            <a:ext cx="112042" cy="128048"/>
          </a:xfrm>
          <a:custGeom>
            <a:avLst/>
            <a:gdLst/>
            <a:ahLst/>
            <a:cxnLst/>
            <a:rect l="l" t="t" r="r" b="b"/>
            <a:pathLst>
              <a:path w="112042" h="128048">
                <a:moveTo>
                  <a:pt x="108741" y="17532"/>
                </a:moveTo>
                <a:cubicBezTo>
                  <a:pt x="112317" y="20133"/>
                  <a:pt x="113117" y="25134"/>
                  <a:pt x="110516" y="28711"/>
                </a:cubicBezTo>
                <a:lnTo>
                  <a:pt x="46492" y="116744"/>
                </a:lnTo>
                <a:cubicBezTo>
                  <a:pt x="45117" y="118644"/>
                  <a:pt x="42991" y="119820"/>
                  <a:pt x="40640" y="120020"/>
                </a:cubicBezTo>
                <a:cubicBezTo>
                  <a:pt x="38289" y="120220"/>
                  <a:pt x="36014" y="119345"/>
                  <a:pt x="34363" y="117694"/>
                </a:cubicBezTo>
                <a:lnTo>
                  <a:pt x="2351" y="85682"/>
                </a:lnTo>
                <a:cubicBezTo>
                  <a:pt x="-775" y="82556"/>
                  <a:pt x="-775" y="77479"/>
                  <a:pt x="2351" y="74353"/>
                </a:cubicBezTo>
                <a:cubicBezTo>
                  <a:pt x="5477" y="71227"/>
                  <a:pt x="10554" y="71227"/>
                  <a:pt x="13680" y="74353"/>
                </a:cubicBezTo>
                <a:lnTo>
                  <a:pt x="39065" y="99737"/>
                </a:lnTo>
                <a:lnTo>
                  <a:pt x="97587" y="19282"/>
                </a:lnTo>
                <a:cubicBezTo>
                  <a:pt x="100188" y="15706"/>
                  <a:pt x="105189" y="14906"/>
                  <a:pt x="108766" y="17507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8" name="Text 16"/>
          <p:cNvSpPr/>
          <p:nvPr/>
        </p:nvSpPr>
        <p:spPr>
          <a:xfrm>
            <a:off x="708659" y="4643705"/>
            <a:ext cx="2048768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Genomics &amp; pharmacogenetics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1831" y="4935958"/>
            <a:ext cx="112042" cy="128048"/>
          </a:xfrm>
          <a:custGeom>
            <a:avLst/>
            <a:gdLst/>
            <a:ahLst/>
            <a:cxnLst/>
            <a:rect l="l" t="t" r="r" b="b"/>
            <a:pathLst>
              <a:path w="112042" h="128048">
                <a:moveTo>
                  <a:pt x="108741" y="17532"/>
                </a:moveTo>
                <a:cubicBezTo>
                  <a:pt x="112317" y="20133"/>
                  <a:pt x="113117" y="25134"/>
                  <a:pt x="110516" y="28711"/>
                </a:cubicBezTo>
                <a:lnTo>
                  <a:pt x="46492" y="116744"/>
                </a:lnTo>
                <a:cubicBezTo>
                  <a:pt x="45117" y="118644"/>
                  <a:pt x="42991" y="119820"/>
                  <a:pt x="40640" y="120020"/>
                </a:cubicBezTo>
                <a:cubicBezTo>
                  <a:pt x="38289" y="120220"/>
                  <a:pt x="36014" y="119345"/>
                  <a:pt x="34363" y="117694"/>
                </a:cubicBezTo>
                <a:lnTo>
                  <a:pt x="2351" y="85682"/>
                </a:lnTo>
                <a:cubicBezTo>
                  <a:pt x="-775" y="82556"/>
                  <a:pt x="-775" y="77479"/>
                  <a:pt x="2351" y="74353"/>
                </a:cubicBezTo>
                <a:cubicBezTo>
                  <a:pt x="5477" y="71227"/>
                  <a:pt x="10554" y="71227"/>
                  <a:pt x="13680" y="74353"/>
                </a:cubicBezTo>
                <a:lnTo>
                  <a:pt x="39065" y="99737"/>
                </a:lnTo>
                <a:lnTo>
                  <a:pt x="97587" y="19282"/>
                </a:lnTo>
                <a:cubicBezTo>
                  <a:pt x="100188" y="15706"/>
                  <a:pt x="105189" y="14906"/>
                  <a:pt x="108766" y="17507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0" name="Text 18"/>
          <p:cNvSpPr/>
          <p:nvPr/>
        </p:nvSpPr>
        <p:spPr>
          <a:xfrm>
            <a:off x="708659" y="4899516"/>
            <a:ext cx="1692063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Neuroimaging &amp; EEG data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01831" y="5191768"/>
            <a:ext cx="112042" cy="128048"/>
          </a:xfrm>
          <a:custGeom>
            <a:avLst/>
            <a:gdLst/>
            <a:ahLst/>
            <a:cxnLst/>
            <a:rect l="l" t="t" r="r" b="b"/>
            <a:pathLst>
              <a:path w="112042" h="128048">
                <a:moveTo>
                  <a:pt x="108741" y="17532"/>
                </a:moveTo>
                <a:cubicBezTo>
                  <a:pt x="112317" y="20133"/>
                  <a:pt x="113117" y="25134"/>
                  <a:pt x="110516" y="28711"/>
                </a:cubicBezTo>
                <a:lnTo>
                  <a:pt x="46492" y="116744"/>
                </a:lnTo>
                <a:cubicBezTo>
                  <a:pt x="45117" y="118644"/>
                  <a:pt x="42991" y="119820"/>
                  <a:pt x="40640" y="120020"/>
                </a:cubicBezTo>
                <a:cubicBezTo>
                  <a:pt x="38289" y="120220"/>
                  <a:pt x="36014" y="119345"/>
                  <a:pt x="34363" y="117694"/>
                </a:cubicBezTo>
                <a:lnTo>
                  <a:pt x="2351" y="85682"/>
                </a:lnTo>
                <a:cubicBezTo>
                  <a:pt x="-775" y="82556"/>
                  <a:pt x="-775" y="77479"/>
                  <a:pt x="2351" y="74353"/>
                </a:cubicBezTo>
                <a:cubicBezTo>
                  <a:pt x="5477" y="71227"/>
                  <a:pt x="10554" y="71227"/>
                  <a:pt x="13680" y="74353"/>
                </a:cubicBezTo>
                <a:lnTo>
                  <a:pt x="39065" y="99737"/>
                </a:lnTo>
                <a:lnTo>
                  <a:pt x="97587" y="19282"/>
                </a:lnTo>
                <a:cubicBezTo>
                  <a:pt x="100188" y="15706"/>
                  <a:pt x="105189" y="14906"/>
                  <a:pt x="108766" y="17507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2" name="Text 20"/>
          <p:cNvSpPr/>
          <p:nvPr/>
        </p:nvSpPr>
        <p:spPr>
          <a:xfrm>
            <a:off x="708659" y="5155326"/>
            <a:ext cx="2515229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Clinical history &amp; symptom trajectories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1831" y="5447578"/>
            <a:ext cx="112042" cy="128048"/>
          </a:xfrm>
          <a:custGeom>
            <a:avLst/>
            <a:gdLst/>
            <a:ahLst/>
            <a:cxnLst/>
            <a:rect l="l" t="t" r="r" b="b"/>
            <a:pathLst>
              <a:path w="112042" h="128048">
                <a:moveTo>
                  <a:pt x="108741" y="17532"/>
                </a:moveTo>
                <a:cubicBezTo>
                  <a:pt x="112317" y="20133"/>
                  <a:pt x="113117" y="25134"/>
                  <a:pt x="110516" y="28711"/>
                </a:cubicBezTo>
                <a:lnTo>
                  <a:pt x="46492" y="116744"/>
                </a:lnTo>
                <a:cubicBezTo>
                  <a:pt x="45117" y="118644"/>
                  <a:pt x="42991" y="119820"/>
                  <a:pt x="40640" y="120020"/>
                </a:cubicBezTo>
                <a:cubicBezTo>
                  <a:pt x="38289" y="120220"/>
                  <a:pt x="36014" y="119345"/>
                  <a:pt x="34363" y="117694"/>
                </a:cubicBezTo>
                <a:lnTo>
                  <a:pt x="2351" y="85682"/>
                </a:lnTo>
                <a:cubicBezTo>
                  <a:pt x="-775" y="82556"/>
                  <a:pt x="-775" y="77479"/>
                  <a:pt x="2351" y="74353"/>
                </a:cubicBezTo>
                <a:cubicBezTo>
                  <a:pt x="5477" y="71227"/>
                  <a:pt x="10554" y="71227"/>
                  <a:pt x="13680" y="74353"/>
                </a:cubicBezTo>
                <a:lnTo>
                  <a:pt x="39065" y="99737"/>
                </a:lnTo>
                <a:lnTo>
                  <a:pt x="97587" y="19282"/>
                </a:lnTo>
                <a:cubicBezTo>
                  <a:pt x="100188" y="15706"/>
                  <a:pt x="105189" y="14906"/>
                  <a:pt x="108766" y="17507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4" name="Text 22"/>
          <p:cNvSpPr/>
          <p:nvPr/>
        </p:nvSpPr>
        <p:spPr>
          <a:xfrm>
            <a:off x="708659" y="5411136"/>
            <a:ext cx="2149377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Lifestyle &amp; environmental factors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87677" y="1462870"/>
            <a:ext cx="5642116" cy="2670716"/>
          </a:xfrm>
          <a:custGeom>
            <a:avLst/>
            <a:gdLst/>
            <a:ahLst/>
            <a:cxnLst/>
            <a:rect l="l" t="t" r="r" b="b"/>
            <a:pathLst>
              <a:path w="5642116" h="2670716">
                <a:moveTo>
                  <a:pt x="34299" y="0"/>
                </a:moveTo>
                <a:lnTo>
                  <a:pt x="5568938" y="0"/>
                </a:lnTo>
                <a:cubicBezTo>
                  <a:pt x="5609353" y="0"/>
                  <a:pt x="5642116" y="32763"/>
                  <a:pt x="5642116" y="73178"/>
                </a:cubicBezTo>
                <a:lnTo>
                  <a:pt x="5642116" y="2597538"/>
                </a:lnTo>
                <a:cubicBezTo>
                  <a:pt x="5642116" y="2637953"/>
                  <a:pt x="5609353" y="2670716"/>
                  <a:pt x="5568938" y="2670716"/>
                </a:cubicBezTo>
                <a:lnTo>
                  <a:pt x="34299" y="2670716"/>
                </a:lnTo>
                <a:cubicBezTo>
                  <a:pt x="15356" y="2670716"/>
                  <a:pt x="0" y="2655360"/>
                  <a:pt x="0" y="2636417"/>
                </a:cubicBezTo>
                <a:lnTo>
                  <a:pt x="0" y="34299"/>
                </a:lnTo>
                <a:cubicBezTo>
                  <a:pt x="0" y="15356"/>
                  <a:pt x="15356" y="0"/>
                  <a:pt x="3429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187677" y="1462870"/>
            <a:ext cx="34299" cy="2670716"/>
          </a:xfrm>
          <a:custGeom>
            <a:avLst/>
            <a:gdLst/>
            <a:ahLst/>
            <a:cxnLst/>
            <a:rect l="l" t="t" r="r" b="b"/>
            <a:pathLst>
              <a:path w="34299" h="2670716">
                <a:moveTo>
                  <a:pt x="34299" y="0"/>
                </a:moveTo>
                <a:lnTo>
                  <a:pt x="34299" y="0"/>
                </a:lnTo>
                <a:lnTo>
                  <a:pt x="34299" y="2670716"/>
                </a:lnTo>
                <a:lnTo>
                  <a:pt x="34299" y="2670716"/>
                </a:lnTo>
                <a:cubicBezTo>
                  <a:pt x="15356" y="2670716"/>
                  <a:pt x="0" y="2655360"/>
                  <a:pt x="0" y="2636417"/>
                </a:cubicBezTo>
                <a:lnTo>
                  <a:pt x="0" y="34299"/>
                </a:lnTo>
                <a:cubicBezTo>
                  <a:pt x="0" y="15356"/>
                  <a:pt x="15356" y="0"/>
                  <a:pt x="3429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7" name="Shape 25"/>
          <p:cNvSpPr/>
          <p:nvPr/>
        </p:nvSpPr>
        <p:spPr>
          <a:xfrm>
            <a:off x="6351131" y="1609175"/>
            <a:ext cx="439022" cy="439022"/>
          </a:xfrm>
          <a:custGeom>
            <a:avLst/>
            <a:gdLst/>
            <a:ahLst/>
            <a:cxnLst/>
            <a:rect l="l" t="t" r="r" b="b"/>
            <a:pathLst>
              <a:path w="439022" h="439022">
                <a:moveTo>
                  <a:pt x="219511" y="0"/>
                </a:moveTo>
                <a:lnTo>
                  <a:pt x="219511" y="0"/>
                </a:lnTo>
                <a:cubicBezTo>
                  <a:pt x="340662" y="0"/>
                  <a:pt x="439022" y="98360"/>
                  <a:pt x="439022" y="219511"/>
                </a:cubicBezTo>
                <a:lnTo>
                  <a:pt x="439022" y="219511"/>
                </a:lnTo>
                <a:cubicBezTo>
                  <a:pt x="439022" y="340662"/>
                  <a:pt x="340662" y="439022"/>
                  <a:pt x="219511" y="439022"/>
                </a:cubicBezTo>
                <a:lnTo>
                  <a:pt x="219511" y="439022"/>
                </a:lnTo>
                <a:cubicBezTo>
                  <a:pt x="98360" y="439022"/>
                  <a:pt x="0" y="340662"/>
                  <a:pt x="0" y="219511"/>
                </a:cubicBezTo>
                <a:lnTo>
                  <a:pt x="0" y="219511"/>
                </a:lnTo>
                <a:cubicBezTo>
                  <a:pt x="0" y="98360"/>
                  <a:pt x="98360" y="0"/>
                  <a:pt x="219511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479036" y="1737080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171529" y="68597"/>
                </a:moveTo>
                <a:lnTo>
                  <a:pt x="174351" y="68597"/>
                </a:lnTo>
                <a:cubicBezTo>
                  <a:pt x="179103" y="68597"/>
                  <a:pt x="182926" y="64774"/>
                  <a:pt x="182926" y="60023"/>
                </a:cubicBezTo>
                <a:lnTo>
                  <a:pt x="182926" y="8575"/>
                </a:lnTo>
                <a:cubicBezTo>
                  <a:pt x="182926" y="5109"/>
                  <a:pt x="180854" y="1965"/>
                  <a:pt x="177638" y="643"/>
                </a:cubicBezTo>
                <a:cubicBezTo>
                  <a:pt x="174423" y="-679"/>
                  <a:pt x="170743" y="71"/>
                  <a:pt x="168277" y="2501"/>
                </a:cubicBezTo>
                <a:lnTo>
                  <a:pt x="149806" y="21008"/>
                </a:lnTo>
                <a:cubicBezTo>
                  <a:pt x="133979" y="7896"/>
                  <a:pt x="113614" y="0"/>
                  <a:pt x="91463" y="0"/>
                </a:cubicBezTo>
                <a:cubicBezTo>
                  <a:pt x="45374" y="0"/>
                  <a:pt x="7253" y="34084"/>
                  <a:pt x="929" y="78422"/>
                </a:cubicBezTo>
                <a:cubicBezTo>
                  <a:pt x="36" y="84675"/>
                  <a:pt x="4359" y="90462"/>
                  <a:pt x="10611" y="91356"/>
                </a:cubicBezTo>
                <a:cubicBezTo>
                  <a:pt x="16863" y="92249"/>
                  <a:pt x="22651" y="87890"/>
                  <a:pt x="23545" y="81673"/>
                </a:cubicBezTo>
                <a:cubicBezTo>
                  <a:pt x="28296" y="48411"/>
                  <a:pt x="56914" y="22866"/>
                  <a:pt x="91463" y="22866"/>
                </a:cubicBezTo>
                <a:cubicBezTo>
                  <a:pt x="107326" y="22866"/>
                  <a:pt x="121903" y="28225"/>
                  <a:pt x="133514" y="37264"/>
                </a:cubicBezTo>
                <a:lnTo>
                  <a:pt x="116830" y="53949"/>
                </a:lnTo>
                <a:cubicBezTo>
                  <a:pt x="114364" y="56414"/>
                  <a:pt x="113650" y="60094"/>
                  <a:pt x="114972" y="63309"/>
                </a:cubicBezTo>
                <a:cubicBezTo>
                  <a:pt x="116294" y="66525"/>
                  <a:pt x="119438" y="68597"/>
                  <a:pt x="122903" y="68597"/>
                </a:cubicBezTo>
                <a:lnTo>
                  <a:pt x="171529" y="68597"/>
                </a:lnTo>
                <a:close/>
                <a:moveTo>
                  <a:pt x="182033" y="104503"/>
                </a:moveTo>
                <a:cubicBezTo>
                  <a:pt x="182926" y="98251"/>
                  <a:pt x="178567" y="92463"/>
                  <a:pt x="172350" y="91570"/>
                </a:cubicBezTo>
                <a:cubicBezTo>
                  <a:pt x="166134" y="90677"/>
                  <a:pt x="160310" y="95036"/>
                  <a:pt x="159417" y="101252"/>
                </a:cubicBezTo>
                <a:cubicBezTo>
                  <a:pt x="154665" y="134479"/>
                  <a:pt x="126047" y="160024"/>
                  <a:pt x="91499" y="160024"/>
                </a:cubicBezTo>
                <a:cubicBezTo>
                  <a:pt x="75636" y="160024"/>
                  <a:pt x="61059" y="154665"/>
                  <a:pt x="49447" y="145626"/>
                </a:cubicBezTo>
                <a:lnTo>
                  <a:pt x="66096" y="128977"/>
                </a:lnTo>
                <a:cubicBezTo>
                  <a:pt x="68561" y="126512"/>
                  <a:pt x="69276" y="122832"/>
                  <a:pt x="67954" y="119616"/>
                </a:cubicBezTo>
                <a:cubicBezTo>
                  <a:pt x="66632" y="116401"/>
                  <a:pt x="63488" y="114329"/>
                  <a:pt x="60023" y="114329"/>
                </a:cubicBezTo>
                <a:lnTo>
                  <a:pt x="8575" y="114329"/>
                </a:lnTo>
                <a:cubicBezTo>
                  <a:pt x="3823" y="114329"/>
                  <a:pt x="0" y="118151"/>
                  <a:pt x="0" y="122903"/>
                </a:cubicBezTo>
                <a:lnTo>
                  <a:pt x="0" y="174351"/>
                </a:lnTo>
                <a:cubicBezTo>
                  <a:pt x="0" y="177817"/>
                  <a:pt x="2072" y="180961"/>
                  <a:pt x="5288" y="182283"/>
                </a:cubicBezTo>
                <a:cubicBezTo>
                  <a:pt x="8503" y="183605"/>
                  <a:pt x="12183" y="182854"/>
                  <a:pt x="14648" y="180425"/>
                </a:cubicBezTo>
                <a:lnTo>
                  <a:pt x="33155" y="161918"/>
                </a:lnTo>
                <a:cubicBezTo>
                  <a:pt x="48947" y="175030"/>
                  <a:pt x="69312" y="182926"/>
                  <a:pt x="91463" y="182926"/>
                </a:cubicBezTo>
                <a:cubicBezTo>
                  <a:pt x="137552" y="182926"/>
                  <a:pt x="175673" y="148842"/>
                  <a:pt x="181997" y="104503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9" name="Text 27"/>
          <p:cNvSpPr/>
          <p:nvPr/>
        </p:nvSpPr>
        <p:spPr>
          <a:xfrm>
            <a:off x="6899730" y="1682238"/>
            <a:ext cx="2432912" cy="292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8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Reinforcement Learning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51131" y="2157773"/>
            <a:ext cx="5405455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RL algorithms</a:t>
            </a:r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learn through interaction and feedback, optimizing treatment strategies in real-time.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51131" y="2742636"/>
            <a:ext cx="5405455" cy="47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depression treatment, RL selects therapeutic steps based on symptom trajectories. For PTSD, it balances short-term relief with long-term recovery.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51131" y="3327498"/>
            <a:ext cx="5332285" cy="658533"/>
          </a:xfrm>
          <a:custGeom>
            <a:avLst/>
            <a:gdLst/>
            <a:ahLst/>
            <a:cxnLst/>
            <a:rect l="l" t="t" r="r" b="b"/>
            <a:pathLst>
              <a:path w="5332285" h="658533">
                <a:moveTo>
                  <a:pt x="73170" y="0"/>
                </a:moveTo>
                <a:lnTo>
                  <a:pt x="5259116" y="0"/>
                </a:lnTo>
                <a:cubicBezTo>
                  <a:pt x="5299526" y="0"/>
                  <a:pt x="5332285" y="32759"/>
                  <a:pt x="5332285" y="73170"/>
                </a:cubicBezTo>
                <a:lnTo>
                  <a:pt x="5332285" y="585363"/>
                </a:lnTo>
                <a:cubicBezTo>
                  <a:pt x="5332285" y="625774"/>
                  <a:pt x="5299526" y="658533"/>
                  <a:pt x="5259116" y="658533"/>
                </a:cubicBezTo>
                <a:lnTo>
                  <a:pt x="73170" y="658533"/>
                </a:lnTo>
                <a:cubicBezTo>
                  <a:pt x="32759" y="658533"/>
                  <a:pt x="0" y="625774"/>
                  <a:pt x="0" y="585363"/>
                </a:cubicBezTo>
                <a:lnTo>
                  <a:pt x="0" y="73170"/>
                </a:lnTo>
                <a:cubicBezTo>
                  <a:pt x="0" y="32786"/>
                  <a:pt x="32786" y="0"/>
                  <a:pt x="7317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60815" y="3437182"/>
            <a:ext cx="5185944" cy="4390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Advantage:</a:t>
            </a:r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RL models </a:t>
            </a:r>
            <a:pPr>
              <a:lnSpc>
                <a:spcPct val="130000"/>
              </a:lnSpc>
            </a:pPr>
            <a:r>
              <a:rPr lang="en-US" sz="1152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adapt continuously </a:t>
            </a:r>
            <a:pPr>
              <a:lnSpc>
                <a:spcPct val="130000"/>
              </a:lnSpc>
            </a:pPr>
            <a:r>
              <a:rPr lang="en-US" sz="1152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refining interventions based on patient response.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0528" y="4241590"/>
            <a:ext cx="5661551" cy="2359742"/>
          </a:xfrm>
          <a:custGeom>
            <a:avLst/>
            <a:gdLst/>
            <a:ahLst/>
            <a:cxnLst/>
            <a:rect l="l" t="t" r="r" b="b"/>
            <a:pathLst>
              <a:path w="5661551" h="2359742">
                <a:moveTo>
                  <a:pt x="73176" y="0"/>
                </a:moveTo>
                <a:lnTo>
                  <a:pt x="5588376" y="0"/>
                </a:lnTo>
                <a:cubicBezTo>
                  <a:pt x="5628790" y="0"/>
                  <a:pt x="5661551" y="32762"/>
                  <a:pt x="5661551" y="73176"/>
                </a:cubicBezTo>
                <a:lnTo>
                  <a:pt x="5661551" y="2286566"/>
                </a:lnTo>
                <a:cubicBezTo>
                  <a:pt x="5661551" y="2326980"/>
                  <a:pt x="5628790" y="2359742"/>
                  <a:pt x="5588376" y="2359742"/>
                </a:cubicBezTo>
                <a:lnTo>
                  <a:pt x="73176" y="2359742"/>
                </a:lnTo>
                <a:cubicBezTo>
                  <a:pt x="32762" y="2359742"/>
                  <a:pt x="0" y="2326980"/>
                  <a:pt x="0" y="2286566"/>
                </a:cubicBezTo>
                <a:lnTo>
                  <a:pt x="0" y="73176"/>
                </a:lnTo>
                <a:cubicBezTo>
                  <a:pt x="0" y="32789"/>
                  <a:pt x="32789" y="0"/>
                  <a:pt x="73176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339699" y="4424337"/>
            <a:ext cx="182926" cy="182926"/>
          </a:xfrm>
          <a:custGeom>
            <a:avLst/>
            <a:gdLst/>
            <a:ahLst/>
            <a:cxnLst/>
            <a:rect l="l" t="t" r="r" b="b"/>
            <a:pathLst>
              <a:path w="182926" h="182926">
                <a:moveTo>
                  <a:pt x="22866" y="22866"/>
                </a:moveTo>
                <a:cubicBezTo>
                  <a:pt x="22866" y="16542"/>
                  <a:pt x="17757" y="11433"/>
                  <a:pt x="11433" y="11433"/>
                </a:cubicBezTo>
                <a:cubicBezTo>
                  <a:pt x="5109" y="11433"/>
                  <a:pt x="0" y="16542"/>
                  <a:pt x="0" y="22866"/>
                </a:cubicBezTo>
                <a:lnTo>
                  <a:pt x="0" y="142911"/>
                </a:lnTo>
                <a:cubicBezTo>
                  <a:pt x="0" y="158702"/>
                  <a:pt x="12791" y="171493"/>
                  <a:pt x="28582" y="171493"/>
                </a:cubicBezTo>
                <a:lnTo>
                  <a:pt x="171493" y="171493"/>
                </a:lnTo>
                <a:cubicBezTo>
                  <a:pt x="177817" y="171493"/>
                  <a:pt x="182926" y="166384"/>
                  <a:pt x="182926" y="160060"/>
                </a:cubicBezTo>
                <a:cubicBezTo>
                  <a:pt x="182926" y="153736"/>
                  <a:pt x="177817" y="148627"/>
                  <a:pt x="171493" y="148627"/>
                </a:cubicBezTo>
                <a:lnTo>
                  <a:pt x="28582" y="148627"/>
                </a:lnTo>
                <a:cubicBezTo>
                  <a:pt x="25438" y="148627"/>
                  <a:pt x="22866" y="146055"/>
                  <a:pt x="22866" y="142911"/>
                </a:cubicBezTo>
                <a:lnTo>
                  <a:pt x="22866" y="22866"/>
                </a:lnTo>
                <a:close/>
                <a:moveTo>
                  <a:pt x="168134" y="53806"/>
                </a:moveTo>
                <a:cubicBezTo>
                  <a:pt x="172600" y="49340"/>
                  <a:pt x="172600" y="42087"/>
                  <a:pt x="168134" y="37621"/>
                </a:cubicBezTo>
                <a:cubicBezTo>
                  <a:pt x="163669" y="33155"/>
                  <a:pt x="156416" y="33155"/>
                  <a:pt x="151950" y="37621"/>
                </a:cubicBezTo>
                <a:lnTo>
                  <a:pt x="114329" y="75278"/>
                </a:lnTo>
                <a:lnTo>
                  <a:pt x="93821" y="54806"/>
                </a:lnTo>
                <a:cubicBezTo>
                  <a:pt x="89355" y="50340"/>
                  <a:pt x="82102" y="50340"/>
                  <a:pt x="77636" y="54806"/>
                </a:cubicBezTo>
                <a:lnTo>
                  <a:pt x="43338" y="89105"/>
                </a:lnTo>
                <a:cubicBezTo>
                  <a:pt x="38872" y="93571"/>
                  <a:pt x="38872" y="100824"/>
                  <a:pt x="43338" y="105289"/>
                </a:cubicBezTo>
                <a:cubicBezTo>
                  <a:pt x="47804" y="109755"/>
                  <a:pt x="55056" y="109755"/>
                  <a:pt x="59522" y="105289"/>
                </a:cubicBezTo>
                <a:lnTo>
                  <a:pt x="85746" y="79065"/>
                </a:lnTo>
                <a:lnTo>
                  <a:pt x="106254" y="99573"/>
                </a:lnTo>
                <a:cubicBezTo>
                  <a:pt x="110720" y="104039"/>
                  <a:pt x="117973" y="104039"/>
                  <a:pt x="122439" y="99573"/>
                </a:cubicBezTo>
                <a:lnTo>
                  <a:pt x="168170" y="53842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6" name="Text 34"/>
          <p:cNvSpPr/>
          <p:nvPr/>
        </p:nvSpPr>
        <p:spPr>
          <a:xfrm>
            <a:off x="6545490" y="4387895"/>
            <a:ext cx="5231676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Clinical Outcomes</a:t>
            </a:r>
            <a:endParaRPr lang="en-US" sz="1600" dirty="0"/>
          </a:p>
        </p:txBody>
      </p:sp>
      <p:pic>
        <p:nvPicPr>
          <p:cNvPr id="37" name="Image 0" descr="https://kimi-img.moonshot.cn/pub/slides/26-01-26-01:25:46-d5r546iliqu60inumtk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316833" y="4716947"/>
            <a:ext cx="5121920" cy="1737794"/>
          </a:xfrm>
          <a:prstGeom prst="roundRect">
            <a:avLst>
              <a:gd name="adj" fmla="val 0"/>
            </a:avLst>
          </a:prstGeom>
        </p:spPr>
      </p:pic>
      <p:sp>
        <p:nvSpPr>
          <p:cNvPr id="38" name="Text 35"/>
          <p:cNvSpPr/>
          <p:nvPr/>
        </p:nvSpPr>
        <p:spPr>
          <a:xfrm>
            <a:off x="365851" y="6674110"/>
            <a:ext cx="2359742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Exploration, 2024 • Nature, 2025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340770" y="6674110"/>
            <a:ext cx="5551796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SSRI = Selective Serotonin Reuptake Inhibitor • SNRI = Serotonin-Norepinephrine Reuptake Inhibitor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THERAPEUTIC FRONTIERS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Engagement Crisis: Challenges &amp; Limitations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2442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stark reality behind the promise of AI mental health solutions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859" y="1523442"/>
            <a:ext cx="5618559" cy="2171700"/>
          </a:xfrm>
          <a:custGeom>
            <a:avLst/>
            <a:gdLst/>
            <a:ahLst/>
            <a:cxnLst/>
            <a:rect l="l" t="t" r="r" b="b"/>
            <a:pathLst>
              <a:path w="5618559" h="2171700">
                <a:moveTo>
                  <a:pt x="35719" y="0"/>
                </a:moveTo>
                <a:lnTo>
                  <a:pt x="5542354" y="0"/>
                </a:lnTo>
                <a:cubicBezTo>
                  <a:pt x="5584441" y="0"/>
                  <a:pt x="5618559" y="34118"/>
                  <a:pt x="5618559" y="76205"/>
                </a:cubicBezTo>
                <a:lnTo>
                  <a:pt x="5618559" y="2095495"/>
                </a:lnTo>
                <a:cubicBezTo>
                  <a:pt x="5618559" y="2137582"/>
                  <a:pt x="5584441" y="2171700"/>
                  <a:pt x="5542354" y="2171700"/>
                </a:cubicBezTo>
                <a:lnTo>
                  <a:pt x="35719" y="2171700"/>
                </a:lnTo>
                <a:cubicBezTo>
                  <a:pt x="16005" y="2171700"/>
                  <a:pt x="0" y="2155695"/>
                  <a:pt x="0" y="21359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859" y="1523442"/>
            <a:ext cx="35719" cy="2171700"/>
          </a:xfrm>
          <a:custGeom>
            <a:avLst/>
            <a:gdLst/>
            <a:ahLst/>
            <a:cxnLst/>
            <a:rect l="l" t="t" r="r" b="b"/>
            <a:pathLst>
              <a:path w="35719" h="2171700">
                <a:moveTo>
                  <a:pt x="35719" y="0"/>
                </a:moveTo>
                <a:lnTo>
                  <a:pt x="35719" y="0"/>
                </a:lnTo>
                <a:lnTo>
                  <a:pt x="35719" y="2171700"/>
                </a:lnTo>
                <a:lnTo>
                  <a:pt x="35719" y="2171700"/>
                </a:lnTo>
                <a:cubicBezTo>
                  <a:pt x="16005" y="2171700"/>
                  <a:pt x="0" y="2155695"/>
                  <a:pt x="0" y="21359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97657" y="171375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8" name="Text 6"/>
          <p:cNvSpPr/>
          <p:nvPr/>
        </p:nvSpPr>
        <p:spPr>
          <a:xfrm>
            <a:off x="854832" y="1675805"/>
            <a:ext cx="5124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Retention Crisis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9082" y="2094756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Despite clinical efficacy,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mental health apps face mass attrition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A study of 93 apps revealed devastating real-world retention rates.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9082" y="2703835"/>
            <a:ext cx="1685925" cy="838200"/>
          </a:xfrm>
          <a:custGeom>
            <a:avLst/>
            <a:gdLst/>
            <a:ahLst/>
            <a:cxnLst/>
            <a:rect l="l" t="t" r="r" b="b"/>
            <a:pathLst>
              <a:path w="1685925" h="838200">
                <a:moveTo>
                  <a:pt x="76201" y="0"/>
                </a:moveTo>
                <a:lnTo>
                  <a:pt x="1609724" y="0"/>
                </a:lnTo>
                <a:cubicBezTo>
                  <a:pt x="1651809" y="0"/>
                  <a:pt x="1685925" y="34116"/>
                  <a:pt x="1685925" y="76201"/>
                </a:cubicBezTo>
                <a:lnTo>
                  <a:pt x="1685925" y="761999"/>
                </a:lnTo>
                <a:cubicBezTo>
                  <a:pt x="1685925" y="804084"/>
                  <a:pt x="1651809" y="838200"/>
                  <a:pt x="160972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97582" y="2818061"/>
            <a:ext cx="16287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95%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9970" y="3236826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Dropout Rate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373250" y="2703835"/>
            <a:ext cx="1685925" cy="838200"/>
          </a:xfrm>
          <a:custGeom>
            <a:avLst/>
            <a:gdLst/>
            <a:ahLst/>
            <a:cxnLst/>
            <a:rect l="l" t="t" r="r" b="b"/>
            <a:pathLst>
              <a:path w="1685925" h="838200">
                <a:moveTo>
                  <a:pt x="76201" y="0"/>
                </a:moveTo>
                <a:lnTo>
                  <a:pt x="1609724" y="0"/>
                </a:lnTo>
                <a:cubicBezTo>
                  <a:pt x="1651809" y="0"/>
                  <a:pt x="1685925" y="34116"/>
                  <a:pt x="1685925" y="76201"/>
                </a:cubicBezTo>
                <a:lnTo>
                  <a:pt x="1685925" y="761999"/>
                </a:lnTo>
                <a:cubicBezTo>
                  <a:pt x="1685925" y="804084"/>
                  <a:pt x="1651809" y="838200"/>
                  <a:pt x="160972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401751" y="2818061"/>
            <a:ext cx="16287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3.3%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454139" y="3236826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30-Day Retention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177419" y="2703835"/>
            <a:ext cx="1685925" cy="838200"/>
          </a:xfrm>
          <a:custGeom>
            <a:avLst/>
            <a:gdLst/>
            <a:ahLst/>
            <a:cxnLst/>
            <a:rect l="l" t="t" r="r" b="b"/>
            <a:pathLst>
              <a:path w="1685925" h="838200">
                <a:moveTo>
                  <a:pt x="76201" y="0"/>
                </a:moveTo>
                <a:lnTo>
                  <a:pt x="1609724" y="0"/>
                </a:lnTo>
                <a:cubicBezTo>
                  <a:pt x="1651809" y="0"/>
                  <a:pt x="1685925" y="34116"/>
                  <a:pt x="1685925" y="76201"/>
                </a:cubicBezTo>
                <a:lnTo>
                  <a:pt x="1685925" y="761999"/>
                </a:lnTo>
                <a:cubicBezTo>
                  <a:pt x="1685925" y="804084"/>
                  <a:pt x="1651809" y="838200"/>
                  <a:pt x="1609724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205920" y="2818061"/>
            <a:ext cx="16287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53%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258308" y="3236826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Abandon &lt;7 Days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000" y="3808140"/>
            <a:ext cx="5638800" cy="2667000"/>
          </a:xfrm>
          <a:custGeom>
            <a:avLst/>
            <a:gdLst/>
            <a:ahLst/>
            <a:cxnLst/>
            <a:rect l="l" t="t" r="r" b="b"/>
            <a:pathLst>
              <a:path w="5638800" h="2667000">
                <a:moveTo>
                  <a:pt x="76196" y="0"/>
                </a:moveTo>
                <a:lnTo>
                  <a:pt x="5562604" y="0"/>
                </a:lnTo>
                <a:cubicBezTo>
                  <a:pt x="5604686" y="0"/>
                  <a:pt x="5638800" y="34114"/>
                  <a:pt x="5638800" y="76196"/>
                </a:cubicBezTo>
                <a:lnTo>
                  <a:pt x="5638800" y="2590804"/>
                </a:lnTo>
                <a:cubicBezTo>
                  <a:pt x="5638800" y="2632886"/>
                  <a:pt x="5604686" y="2667000"/>
                  <a:pt x="5562604" y="2667000"/>
                </a:cubicBezTo>
                <a:lnTo>
                  <a:pt x="76196" y="2667000"/>
                </a:lnTo>
                <a:cubicBezTo>
                  <a:pt x="34114" y="2667000"/>
                  <a:pt x="0" y="2632886"/>
                  <a:pt x="0" y="25908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533363" y="3998454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1" name="Text 19"/>
          <p:cNvSpPr/>
          <p:nvPr/>
        </p:nvSpPr>
        <p:spPr>
          <a:xfrm>
            <a:off x="819113" y="3960502"/>
            <a:ext cx="5162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Users Leave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33363" y="437945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61541" y="4417591"/>
            <a:ext cx="123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52314" y="4379454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Monotonous Design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52314" y="4645856"/>
            <a:ext cx="4991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Generic, non-personalized experiences and tedious processes cause disengagement.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33363" y="521679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46844" y="5254935"/>
            <a:ext cx="15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71809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52314" y="5216798"/>
            <a:ext cx="4829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Cold AI Responses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52314" y="5483200"/>
            <a:ext cx="4829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"Cold and generic" responses lead to disappointment and abandonment.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33363" y="58067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4798" y="5844853"/>
            <a:ext cx="161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52314" y="5806715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Overreliance on Technology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52314" y="6073118"/>
            <a:ext cx="45148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Insufficient human oversight and a lack of crisis support erode trust.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9948" y="1523442"/>
            <a:ext cx="5618559" cy="2857500"/>
          </a:xfrm>
          <a:custGeom>
            <a:avLst/>
            <a:gdLst/>
            <a:ahLst/>
            <a:cxnLst/>
            <a:rect l="l" t="t" r="r" b="b"/>
            <a:pathLst>
              <a:path w="5618559" h="2857500">
                <a:moveTo>
                  <a:pt x="35719" y="0"/>
                </a:moveTo>
                <a:lnTo>
                  <a:pt x="5542350" y="0"/>
                </a:lnTo>
                <a:cubicBezTo>
                  <a:pt x="5584439" y="0"/>
                  <a:pt x="5618559" y="34120"/>
                  <a:pt x="5618559" y="76210"/>
                </a:cubicBezTo>
                <a:lnTo>
                  <a:pt x="5618559" y="2781290"/>
                </a:lnTo>
                <a:cubicBezTo>
                  <a:pt x="5618559" y="2823380"/>
                  <a:pt x="5584439" y="2857500"/>
                  <a:pt x="5542350" y="2857500"/>
                </a:cubicBezTo>
                <a:lnTo>
                  <a:pt x="35719" y="2857500"/>
                </a:lnTo>
                <a:cubicBezTo>
                  <a:pt x="16005" y="2857500"/>
                  <a:pt x="0" y="2841495"/>
                  <a:pt x="0" y="28217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189948" y="1523442"/>
            <a:ext cx="35719" cy="2857500"/>
          </a:xfrm>
          <a:custGeom>
            <a:avLst/>
            <a:gdLst/>
            <a:ahLst/>
            <a:cxnLst/>
            <a:rect l="l" t="t" r="r" b="b"/>
            <a:pathLst>
              <a:path w="35719" h="2857500">
                <a:moveTo>
                  <a:pt x="35719" y="0"/>
                </a:moveTo>
                <a:lnTo>
                  <a:pt x="35719" y="0"/>
                </a:lnTo>
                <a:lnTo>
                  <a:pt x="35719" y="2857500"/>
                </a:lnTo>
                <a:lnTo>
                  <a:pt x="35719" y="2857500"/>
                </a:lnTo>
                <a:cubicBezTo>
                  <a:pt x="16005" y="2857500"/>
                  <a:pt x="0" y="2841495"/>
                  <a:pt x="0" y="28217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6" name="Shape 34"/>
          <p:cNvSpPr/>
          <p:nvPr/>
        </p:nvSpPr>
        <p:spPr>
          <a:xfrm>
            <a:off x="6403032" y="1713756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3572"/>
                </a:moveTo>
                <a:cubicBezTo>
                  <a:pt x="70442" y="3572"/>
                  <a:pt x="46434" y="27579"/>
                  <a:pt x="46434" y="57150"/>
                </a:cubicBezTo>
                <a:cubicBezTo>
                  <a:pt x="46434" y="86721"/>
                  <a:pt x="70442" y="110728"/>
                  <a:pt x="100012" y="110728"/>
                </a:cubicBezTo>
                <a:cubicBezTo>
                  <a:pt x="129583" y="110728"/>
                  <a:pt x="153591" y="86721"/>
                  <a:pt x="153591" y="57150"/>
                </a:cubicBezTo>
                <a:cubicBezTo>
                  <a:pt x="153591" y="27579"/>
                  <a:pt x="129583" y="3572"/>
                  <a:pt x="100013" y="3572"/>
                </a:cubicBezTo>
                <a:close/>
                <a:moveTo>
                  <a:pt x="126802" y="143232"/>
                </a:moveTo>
                <a:cubicBezTo>
                  <a:pt x="124391" y="143009"/>
                  <a:pt x="121890" y="142875"/>
                  <a:pt x="119390" y="142875"/>
                </a:cubicBezTo>
                <a:lnTo>
                  <a:pt x="80590" y="142875"/>
                </a:lnTo>
                <a:cubicBezTo>
                  <a:pt x="78090" y="142875"/>
                  <a:pt x="75634" y="143009"/>
                  <a:pt x="73179" y="143232"/>
                </a:cubicBezTo>
                <a:lnTo>
                  <a:pt x="73179" y="173370"/>
                </a:lnTo>
                <a:cubicBezTo>
                  <a:pt x="80546" y="176763"/>
                  <a:pt x="85680" y="184219"/>
                  <a:pt x="85680" y="192837"/>
                </a:cubicBezTo>
                <a:cubicBezTo>
                  <a:pt x="85680" y="204668"/>
                  <a:pt x="76081" y="214268"/>
                  <a:pt x="64249" y="214268"/>
                </a:cubicBezTo>
                <a:cubicBezTo>
                  <a:pt x="52417" y="214268"/>
                  <a:pt x="42818" y="204668"/>
                  <a:pt x="42818" y="192837"/>
                </a:cubicBezTo>
                <a:cubicBezTo>
                  <a:pt x="42818" y="184175"/>
                  <a:pt x="47952" y="176719"/>
                  <a:pt x="55319" y="173370"/>
                </a:cubicBezTo>
                <a:lnTo>
                  <a:pt x="55319" y="147295"/>
                </a:lnTo>
                <a:cubicBezTo>
                  <a:pt x="27236" y="157609"/>
                  <a:pt x="7144" y="184666"/>
                  <a:pt x="7144" y="216366"/>
                </a:cubicBezTo>
                <a:cubicBezTo>
                  <a:pt x="7144" y="223108"/>
                  <a:pt x="12636" y="228600"/>
                  <a:pt x="19377" y="228600"/>
                </a:cubicBezTo>
                <a:lnTo>
                  <a:pt x="180603" y="228600"/>
                </a:lnTo>
                <a:cubicBezTo>
                  <a:pt x="187345" y="228600"/>
                  <a:pt x="192837" y="223108"/>
                  <a:pt x="192837" y="216366"/>
                </a:cubicBezTo>
                <a:cubicBezTo>
                  <a:pt x="192837" y="184666"/>
                  <a:pt x="172745" y="157654"/>
                  <a:pt x="144616" y="147340"/>
                </a:cubicBezTo>
                <a:lnTo>
                  <a:pt x="144616" y="164038"/>
                </a:lnTo>
                <a:cubicBezTo>
                  <a:pt x="155019" y="167700"/>
                  <a:pt x="162476" y="177656"/>
                  <a:pt x="162476" y="189309"/>
                </a:cubicBezTo>
                <a:lnTo>
                  <a:pt x="162476" y="203597"/>
                </a:lnTo>
                <a:cubicBezTo>
                  <a:pt x="162476" y="208508"/>
                  <a:pt x="158457" y="212527"/>
                  <a:pt x="153546" y="212527"/>
                </a:cubicBezTo>
                <a:cubicBezTo>
                  <a:pt x="148635" y="212527"/>
                  <a:pt x="144616" y="208508"/>
                  <a:pt x="144616" y="203597"/>
                </a:cubicBezTo>
                <a:lnTo>
                  <a:pt x="144616" y="189309"/>
                </a:lnTo>
                <a:cubicBezTo>
                  <a:pt x="144616" y="184398"/>
                  <a:pt x="140598" y="180380"/>
                  <a:pt x="135687" y="180380"/>
                </a:cubicBezTo>
                <a:cubicBezTo>
                  <a:pt x="130775" y="180380"/>
                  <a:pt x="126757" y="184398"/>
                  <a:pt x="126757" y="189309"/>
                </a:cubicBezTo>
                <a:lnTo>
                  <a:pt x="126757" y="203597"/>
                </a:lnTo>
                <a:cubicBezTo>
                  <a:pt x="126757" y="208508"/>
                  <a:pt x="122739" y="212527"/>
                  <a:pt x="117827" y="212527"/>
                </a:cubicBezTo>
                <a:cubicBezTo>
                  <a:pt x="112916" y="212527"/>
                  <a:pt x="108898" y="208508"/>
                  <a:pt x="108898" y="203597"/>
                </a:cubicBezTo>
                <a:lnTo>
                  <a:pt x="108898" y="189309"/>
                </a:lnTo>
                <a:cubicBezTo>
                  <a:pt x="108898" y="177656"/>
                  <a:pt x="116354" y="167744"/>
                  <a:pt x="126757" y="164038"/>
                </a:cubicBezTo>
                <a:lnTo>
                  <a:pt x="126757" y="143232"/>
                </a:ln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7" name="Text 35"/>
          <p:cNvSpPr/>
          <p:nvPr/>
        </p:nvSpPr>
        <p:spPr>
          <a:xfrm>
            <a:off x="6645920" y="1675805"/>
            <a:ext cx="5124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Clinical Limitations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60170" y="2094756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cannot replace human expertise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critical areas. For severe conditions, complex trauma, and crisis intervention, human therapists remain irreplaceable.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60170" y="2703835"/>
            <a:ext cx="5295900" cy="1524000"/>
          </a:xfrm>
          <a:custGeom>
            <a:avLst/>
            <a:gdLst/>
            <a:ahLst/>
            <a:cxnLst/>
            <a:rect l="l" t="t" r="r" b="b"/>
            <a:pathLst>
              <a:path w="5295900" h="1524000">
                <a:moveTo>
                  <a:pt x="76200" y="0"/>
                </a:moveTo>
                <a:lnTo>
                  <a:pt x="5219700" y="0"/>
                </a:lnTo>
                <a:cubicBezTo>
                  <a:pt x="5261756" y="0"/>
                  <a:pt x="5295900" y="34144"/>
                  <a:pt x="5295900" y="76200"/>
                </a:cubicBezTo>
                <a:lnTo>
                  <a:pt x="5295900" y="1447800"/>
                </a:lnTo>
                <a:cubicBezTo>
                  <a:pt x="5295900" y="1489856"/>
                  <a:pt x="5261756" y="1524000"/>
                  <a:pt x="5219700" y="1524000"/>
                </a:cubicBezTo>
                <a:lnTo>
                  <a:pt x="76200" y="1524000"/>
                </a:lnTo>
                <a:cubicBezTo>
                  <a:pt x="34144" y="1524000"/>
                  <a:pt x="0" y="1489856"/>
                  <a:pt x="0" y="1447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474396" y="2818061"/>
            <a:ext cx="514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Where AI Falls Short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510114" y="3160551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4351" y="19117"/>
                </a:moveTo>
                <a:cubicBezTo>
                  <a:pt x="11095" y="15861"/>
                  <a:pt x="5808" y="15861"/>
                  <a:pt x="2552" y="19117"/>
                </a:cubicBezTo>
                <a:cubicBezTo>
                  <a:pt x="-703" y="22373"/>
                  <a:pt x="-703" y="27660"/>
                  <a:pt x="2552" y="30915"/>
                </a:cubicBezTo>
                <a:lnTo>
                  <a:pt x="38338" y="66675"/>
                </a:lnTo>
                <a:lnTo>
                  <a:pt x="2578" y="102461"/>
                </a:lnTo>
                <a:cubicBezTo>
                  <a:pt x="-677" y="105716"/>
                  <a:pt x="-677" y="111003"/>
                  <a:pt x="2578" y="114259"/>
                </a:cubicBezTo>
                <a:cubicBezTo>
                  <a:pt x="5834" y="117515"/>
                  <a:pt x="11121" y="117515"/>
                  <a:pt x="14377" y="114259"/>
                </a:cubicBezTo>
                <a:lnTo>
                  <a:pt x="50136" y="78473"/>
                </a:lnTo>
                <a:lnTo>
                  <a:pt x="85922" y="114233"/>
                </a:lnTo>
                <a:cubicBezTo>
                  <a:pt x="89178" y="117489"/>
                  <a:pt x="94465" y="117489"/>
                  <a:pt x="97721" y="114233"/>
                </a:cubicBezTo>
                <a:cubicBezTo>
                  <a:pt x="100976" y="110977"/>
                  <a:pt x="100976" y="105690"/>
                  <a:pt x="97721" y="102435"/>
                </a:cubicBezTo>
                <a:lnTo>
                  <a:pt x="61935" y="66675"/>
                </a:lnTo>
                <a:lnTo>
                  <a:pt x="97695" y="30889"/>
                </a:lnTo>
                <a:cubicBezTo>
                  <a:pt x="100950" y="27634"/>
                  <a:pt x="100950" y="22347"/>
                  <a:pt x="97695" y="19091"/>
                </a:cubicBezTo>
                <a:cubicBezTo>
                  <a:pt x="94439" y="15835"/>
                  <a:pt x="89152" y="15835"/>
                  <a:pt x="85896" y="19091"/>
                </a:cubicBezTo>
                <a:lnTo>
                  <a:pt x="50136" y="54877"/>
                </a:lnTo>
                <a:lnTo>
                  <a:pt x="14351" y="19117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2" name="Text 40"/>
          <p:cNvSpPr/>
          <p:nvPr/>
        </p:nvSpPr>
        <p:spPr>
          <a:xfrm>
            <a:off x="6717171" y="3122600"/>
            <a:ext cx="4524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Severe Mental Illness: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Psychosis, mania, or detachment from reality.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510114" y="3426954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4351" y="19117"/>
                </a:moveTo>
                <a:cubicBezTo>
                  <a:pt x="11095" y="15861"/>
                  <a:pt x="5808" y="15861"/>
                  <a:pt x="2552" y="19117"/>
                </a:cubicBezTo>
                <a:cubicBezTo>
                  <a:pt x="-703" y="22373"/>
                  <a:pt x="-703" y="27660"/>
                  <a:pt x="2552" y="30915"/>
                </a:cubicBezTo>
                <a:lnTo>
                  <a:pt x="38338" y="66675"/>
                </a:lnTo>
                <a:lnTo>
                  <a:pt x="2578" y="102461"/>
                </a:lnTo>
                <a:cubicBezTo>
                  <a:pt x="-677" y="105716"/>
                  <a:pt x="-677" y="111003"/>
                  <a:pt x="2578" y="114259"/>
                </a:cubicBezTo>
                <a:cubicBezTo>
                  <a:pt x="5834" y="117515"/>
                  <a:pt x="11121" y="117515"/>
                  <a:pt x="14377" y="114259"/>
                </a:cubicBezTo>
                <a:lnTo>
                  <a:pt x="50136" y="78473"/>
                </a:lnTo>
                <a:lnTo>
                  <a:pt x="85922" y="114233"/>
                </a:lnTo>
                <a:cubicBezTo>
                  <a:pt x="89178" y="117489"/>
                  <a:pt x="94465" y="117489"/>
                  <a:pt x="97721" y="114233"/>
                </a:cubicBezTo>
                <a:cubicBezTo>
                  <a:pt x="100976" y="110977"/>
                  <a:pt x="100976" y="105690"/>
                  <a:pt x="97721" y="102435"/>
                </a:cubicBezTo>
                <a:lnTo>
                  <a:pt x="61935" y="66675"/>
                </a:lnTo>
                <a:lnTo>
                  <a:pt x="97695" y="30889"/>
                </a:lnTo>
                <a:cubicBezTo>
                  <a:pt x="100950" y="27634"/>
                  <a:pt x="100950" y="22347"/>
                  <a:pt x="97695" y="19091"/>
                </a:cubicBezTo>
                <a:cubicBezTo>
                  <a:pt x="94439" y="15835"/>
                  <a:pt x="89152" y="15835"/>
                  <a:pt x="85896" y="19091"/>
                </a:cubicBezTo>
                <a:lnTo>
                  <a:pt x="50136" y="54877"/>
                </a:lnTo>
                <a:lnTo>
                  <a:pt x="14351" y="19117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4" name="Text 42"/>
          <p:cNvSpPr/>
          <p:nvPr/>
        </p:nvSpPr>
        <p:spPr>
          <a:xfrm>
            <a:off x="6717171" y="3389002"/>
            <a:ext cx="4848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Crisis Intervention: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Suicide risk assessment and emergency coordination.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510114" y="3693356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4351" y="19117"/>
                </a:moveTo>
                <a:cubicBezTo>
                  <a:pt x="11095" y="15861"/>
                  <a:pt x="5808" y="15861"/>
                  <a:pt x="2552" y="19117"/>
                </a:cubicBezTo>
                <a:cubicBezTo>
                  <a:pt x="-703" y="22373"/>
                  <a:pt x="-703" y="27660"/>
                  <a:pt x="2552" y="30915"/>
                </a:cubicBezTo>
                <a:lnTo>
                  <a:pt x="38338" y="66675"/>
                </a:lnTo>
                <a:lnTo>
                  <a:pt x="2578" y="102461"/>
                </a:lnTo>
                <a:cubicBezTo>
                  <a:pt x="-677" y="105716"/>
                  <a:pt x="-677" y="111003"/>
                  <a:pt x="2578" y="114259"/>
                </a:cubicBezTo>
                <a:cubicBezTo>
                  <a:pt x="5834" y="117515"/>
                  <a:pt x="11121" y="117515"/>
                  <a:pt x="14377" y="114259"/>
                </a:cubicBezTo>
                <a:lnTo>
                  <a:pt x="50136" y="78473"/>
                </a:lnTo>
                <a:lnTo>
                  <a:pt x="85922" y="114233"/>
                </a:lnTo>
                <a:cubicBezTo>
                  <a:pt x="89178" y="117489"/>
                  <a:pt x="94465" y="117489"/>
                  <a:pt x="97721" y="114233"/>
                </a:cubicBezTo>
                <a:cubicBezTo>
                  <a:pt x="100976" y="110977"/>
                  <a:pt x="100976" y="105690"/>
                  <a:pt x="97721" y="102435"/>
                </a:cubicBezTo>
                <a:lnTo>
                  <a:pt x="61935" y="66675"/>
                </a:lnTo>
                <a:lnTo>
                  <a:pt x="97695" y="30889"/>
                </a:lnTo>
                <a:cubicBezTo>
                  <a:pt x="100950" y="27634"/>
                  <a:pt x="100950" y="22347"/>
                  <a:pt x="97695" y="19091"/>
                </a:cubicBezTo>
                <a:cubicBezTo>
                  <a:pt x="94439" y="15835"/>
                  <a:pt x="89152" y="15835"/>
                  <a:pt x="85896" y="19091"/>
                </a:cubicBezTo>
                <a:lnTo>
                  <a:pt x="50136" y="54877"/>
                </a:lnTo>
                <a:lnTo>
                  <a:pt x="14351" y="19117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6" name="Text 44"/>
          <p:cNvSpPr/>
          <p:nvPr/>
        </p:nvSpPr>
        <p:spPr>
          <a:xfrm>
            <a:off x="6717171" y="3655405"/>
            <a:ext cx="4905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Complex Trauma: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Careful, responsive guidance for deep emotional wounds.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178042" y="4499074"/>
            <a:ext cx="5631656" cy="1974056"/>
          </a:xfrm>
          <a:custGeom>
            <a:avLst/>
            <a:gdLst/>
            <a:ahLst/>
            <a:cxnLst/>
            <a:rect l="l" t="t" r="r" b="b"/>
            <a:pathLst>
              <a:path w="5631656" h="1974056">
                <a:moveTo>
                  <a:pt x="76199" y="0"/>
                </a:moveTo>
                <a:lnTo>
                  <a:pt x="5555458" y="0"/>
                </a:lnTo>
                <a:cubicBezTo>
                  <a:pt x="5597513" y="0"/>
                  <a:pt x="5631656" y="34143"/>
                  <a:pt x="5631656" y="76199"/>
                </a:cubicBezTo>
                <a:lnTo>
                  <a:pt x="5631656" y="1897858"/>
                </a:lnTo>
                <a:cubicBezTo>
                  <a:pt x="5631656" y="1939913"/>
                  <a:pt x="5597513" y="1974056"/>
                  <a:pt x="5555458" y="1974056"/>
                </a:cubicBezTo>
                <a:lnTo>
                  <a:pt x="76199" y="1974056"/>
                </a:lnTo>
                <a:cubicBezTo>
                  <a:pt x="34143" y="1974056"/>
                  <a:pt x="0" y="1939913"/>
                  <a:pt x="0" y="1897858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336357" y="4695341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71450" y="14288"/>
                </a:moveTo>
                <a:lnTo>
                  <a:pt x="228600" y="14288"/>
                </a:lnTo>
                <a:cubicBezTo>
                  <a:pt x="236503" y="14288"/>
                  <a:pt x="242888" y="20672"/>
                  <a:pt x="242888" y="28575"/>
                </a:cubicBezTo>
                <a:cubicBezTo>
                  <a:pt x="242888" y="36478"/>
                  <a:pt x="236503" y="42863"/>
                  <a:pt x="228600" y="42863"/>
                </a:cubicBezTo>
                <a:lnTo>
                  <a:pt x="177879" y="42863"/>
                </a:lnTo>
                <a:cubicBezTo>
                  <a:pt x="175558" y="54382"/>
                  <a:pt x="167655" y="63892"/>
                  <a:pt x="157163" y="68446"/>
                </a:cubicBezTo>
                <a:lnTo>
                  <a:pt x="157163" y="200025"/>
                </a:lnTo>
                <a:lnTo>
                  <a:pt x="228600" y="200025"/>
                </a:lnTo>
                <a:cubicBezTo>
                  <a:pt x="236503" y="200025"/>
                  <a:pt x="242888" y="206410"/>
                  <a:pt x="242888" y="214313"/>
                </a:cubicBezTo>
                <a:cubicBezTo>
                  <a:pt x="242888" y="222215"/>
                  <a:pt x="236503" y="228600"/>
                  <a:pt x="228600" y="228600"/>
                </a:cubicBezTo>
                <a:lnTo>
                  <a:pt x="57150" y="228600"/>
                </a:lnTo>
                <a:cubicBezTo>
                  <a:pt x="49247" y="228600"/>
                  <a:pt x="42863" y="222215"/>
                  <a:pt x="42863" y="214313"/>
                </a:cubicBezTo>
                <a:cubicBezTo>
                  <a:pt x="42863" y="206410"/>
                  <a:pt x="49247" y="200025"/>
                  <a:pt x="57150" y="200025"/>
                </a:cubicBezTo>
                <a:lnTo>
                  <a:pt x="128588" y="200025"/>
                </a:lnTo>
                <a:lnTo>
                  <a:pt x="128588" y="68446"/>
                </a:lnTo>
                <a:cubicBezTo>
                  <a:pt x="118095" y="63847"/>
                  <a:pt x="110192" y="54337"/>
                  <a:pt x="107871" y="42863"/>
                </a:cubicBezTo>
                <a:lnTo>
                  <a:pt x="57150" y="42863"/>
                </a:lnTo>
                <a:cubicBezTo>
                  <a:pt x="49247" y="42863"/>
                  <a:pt x="42863" y="36478"/>
                  <a:pt x="42863" y="28575"/>
                </a:cubicBezTo>
                <a:cubicBezTo>
                  <a:pt x="42863" y="20672"/>
                  <a:pt x="49247" y="14288"/>
                  <a:pt x="57150" y="14288"/>
                </a:cubicBezTo>
                <a:lnTo>
                  <a:pt x="114300" y="14288"/>
                </a:lnTo>
                <a:cubicBezTo>
                  <a:pt x="120819" y="5626"/>
                  <a:pt x="131177" y="0"/>
                  <a:pt x="142875" y="0"/>
                </a:cubicBezTo>
                <a:cubicBezTo>
                  <a:pt x="154573" y="0"/>
                  <a:pt x="164931" y="5626"/>
                  <a:pt x="171450" y="14288"/>
                </a:cubicBezTo>
                <a:close/>
                <a:moveTo>
                  <a:pt x="196275" y="142875"/>
                </a:moveTo>
                <a:lnTo>
                  <a:pt x="260925" y="142875"/>
                </a:lnTo>
                <a:lnTo>
                  <a:pt x="228600" y="87422"/>
                </a:lnTo>
                <a:lnTo>
                  <a:pt x="196275" y="142875"/>
                </a:lnTo>
                <a:close/>
                <a:moveTo>
                  <a:pt x="228600" y="185738"/>
                </a:moveTo>
                <a:cubicBezTo>
                  <a:pt x="200516" y="185738"/>
                  <a:pt x="177165" y="170557"/>
                  <a:pt x="172343" y="150510"/>
                </a:cubicBezTo>
                <a:cubicBezTo>
                  <a:pt x="171182" y="145599"/>
                  <a:pt x="172789" y="140553"/>
                  <a:pt x="175334" y="136178"/>
                </a:cubicBezTo>
                <a:lnTo>
                  <a:pt x="217840" y="63311"/>
                </a:lnTo>
                <a:cubicBezTo>
                  <a:pt x="220072" y="59472"/>
                  <a:pt x="224180" y="57150"/>
                  <a:pt x="228600" y="57150"/>
                </a:cubicBezTo>
                <a:cubicBezTo>
                  <a:pt x="233020" y="57150"/>
                  <a:pt x="237128" y="59516"/>
                  <a:pt x="239360" y="63311"/>
                </a:cubicBezTo>
                <a:lnTo>
                  <a:pt x="281866" y="136178"/>
                </a:lnTo>
                <a:cubicBezTo>
                  <a:pt x="284411" y="140553"/>
                  <a:pt x="286018" y="145599"/>
                  <a:pt x="284857" y="150510"/>
                </a:cubicBezTo>
                <a:cubicBezTo>
                  <a:pt x="280035" y="170512"/>
                  <a:pt x="256684" y="185738"/>
                  <a:pt x="228600" y="185738"/>
                </a:cubicBezTo>
                <a:close/>
                <a:moveTo>
                  <a:pt x="56614" y="87422"/>
                </a:moveTo>
                <a:lnTo>
                  <a:pt x="24289" y="142875"/>
                </a:lnTo>
                <a:lnTo>
                  <a:pt x="88984" y="142875"/>
                </a:lnTo>
                <a:lnTo>
                  <a:pt x="56614" y="87422"/>
                </a:lnTo>
                <a:close/>
                <a:moveTo>
                  <a:pt x="402" y="150510"/>
                </a:moveTo>
                <a:cubicBezTo>
                  <a:pt x="-759" y="145599"/>
                  <a:pt x="848" y="140553"/>
                  <a:pt x="3393" y="136178"/>
                </a:cubicBezTo>
                <a:lnTo>
                  <a:pt x="45899" y="63311"/>
                </a:lnTo>
                <a:cubicBezTo>
                  <a:pt x="48131" y="59472"/>
                  <a:pt x="52239" y="57150"/>
                  <a:pt x="56659" y="57150"/>
                </a:cubicBezTo>
                <a:cubicBezTo>
                  <a:pt x="61079" y="57150"/>
                  <a:pt x="65187" y="59516"/>
                  <a:pt x="67419" y="63311"/>
                </a:cubicBezTo>
                <a:lnTo>
                  <a:pt x="109924" y="136178"/>
                </a:lnTo>
                <a:cubicBezTo>
                  <a:pt x="112469" y="140553"/>
                  <a:pt x="114077" y="145599"/>
                  <a:pt x="112916" y="150510"/>
                </a:cubicBezTo>
                <a:cubicBezTo>
                  <a:pt x="108094" y="170512"/>
                  <a:pt x="84743" y="185738"/>
                  <a:pt x="56659" y="185738"/>
                </a:cubicBezTo>
                <a:cubicBezTo>
                  <a:pt x="28575" y="185738"/>
                  <a:pt x="5224" y="170557"/>
                  <a:pt x="402" y="15051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9" name="Text 47"/>
          <p:cNvSpPr/>
          <p:nvPr/>
        </p:nvSpPr>
        <p:spPr>
          <a:xfrm>
            <a:off x="6774470" y="465739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Evidence Gap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774470" y="5000067"/>
            <a:ext cx="49530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Traditional therapy achieves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45-50% symptom reduction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vs.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30-35% for AI therapy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largely due to the irreplaceable human elements of empathy and connection.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774470" y="5818436"/>
            <a:ext cx="49530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therapeutic alliance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remains the strongest predictor of positive outcomes—something AI cannot yet replicate.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381000" y="6553646"/>
            <a:ext cx="3581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ACM Digital Library, 2025 • LinkedIn Research, 2025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9043913" y="6553646"/>
            <a:ext cx="28384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UX = User Experience • AI = Artificial Intelligence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c7b381d7039a7df698e489bb77c51f18954f82d7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80000"/>
                </a:srgbClr>
              </a:gs>
              <a:gs pos="100000">
                <a:srgbClr val="1A202C">
                  <a:alpha val="6000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586078" y="2061270"/>
            <a:ext cx="1021556" cy="697706"/>
          </a:xfrm>
          <a:custGeom>
            <a:avLst/>
            <a:gdLst/>
            <a:ahLst/>
            <a:cxnLst/>
            <a:rect l="l" t="t" r="r" b="b"/>
            <a:pathLst>
              <a:path w="1021556" h="697706">
                <a:moveTo>
                  <a:pt x="348853" y="0"/>
                </a:moveTo>
                <a:lnTo>
                  <a:pt x="672703" y="0"/>
                </a:lnTo>
                <a:cubicBezTo>
                  <a:pt x="865240" y="0"/>
                  <a:pt x="1021556" y="156316"/>
                  <a:pt x="1021556" y="348853"/>
                </a:cubicBezTo>
                <a:lnTo>
                  <a:pt x="1021556" y="348853"/>
                </a:lnTo>
                <a:cubicBezTo>
                  <a:pt x="1021556" y="541390"/>
                  <a:pt x="865240" y="697706"/>
                  <a:pt x="672703" y="697706"/>
                </a:cubicBezTo>
                <a:lnTo>
                  <a:pt x="348853" y="697706"/>
                </a:lnTo>
                <a:cubicBezTo>
                  <a:pt x="156316" y="697706"/>
                  <a:pt x="0" y="541390"/>
                  <a:pt x="0" y="348853"/>
                </a:cubicBezTo>
                <a:lnTo>
                  <a:pt x="0" y="348853"/>
                </a:lnTo>
                <a:cubicBezTo>
                  <a:pt x="0" y="156316"/>
                  <a:pt x="156316" y="0"/>
                  <a:pt x="348853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 w="15875">
            <a:solidFill>
              <a:srgbClr val="71809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06182" y="2098104"/>
            <a:ext cx="779450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1809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422117" y="2993306"/>
            <a:ext cx="53435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Ethics &amp; The Future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314365" y="3936132"/>
            <a:ext cx="55626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Navigating responsibility, privacy, and the path forward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638726" y="4764732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19050" y="0"/>
                </a:moveTo>
                <a:lnTo>
                  <a:pt x="895350" y="0"/>
                </a:lnTo>
                <a:cubicBezTo>
                  <a:pt x="905864" y="0"/>
                  <a:pt x="914400" y="8536"/>
                  <a:pt x="914400" y="19050"/>
                </a:cubicBezTo>
                <a:lnTo>
                  <a:pt x="914400" y="19050"/>
                </a:lnTo>
                <a:cubicBezTo>
                  <a:pt x="914400" y="29564"/>
                  <a:pt x="905864" y="38100"/>
                  <a:pt x="895350" y="38100"/>
                </a:cubicBezTo>
                <a:lnTo>
                  <a:pt x="19050" y="38100"/>
                </a:lnTo>
                <a:cubicBezTo>
                  <a:pt x="8536" y="38100"/>
                  <a:pt x="0" y="29564"/>
                  <a:pt x="0" y="190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ETHICS &amp; THE FUTURE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Ethical Imperatives in AI-Psychiatry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2442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trust through responsible innovation and patient-centered design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859" y="1523442"/>
            <a:ext cx="5618559" cy="1905000"/>
          </a:xfrm>
          <a:custGeom>
            <a:avLst/>
            <a:gdLst/>
            <a:ahLst/>
            <a:cxnLst/>
            <a:rect l="l" t="t" r="r" b="b"/>
            <a:pathLst>
              <a:path w="5618559" h="1905000">
                <a:moveTo>
                  <a:pt x="35719" y="0"/>
                </a:moveTo>
                <a:lnTo>
                  <a:pt x="5542359" y="0"/>
                </a:lnTo>
                <a:cubicBezTo>
                  <a:pt x="5584415" y="0"/>
                  <a:pt x="5618559" y="34144"/>
                  <a:pt x="5618559" y="76200"/>
                </a:cubicBezTo>
                <a:lnTo>
                  <a:pt x="5618559" y="1828800"/>
                </a:lnTo>
                <a:cubicBezTo>
                  <a:pt x="5618559" y="1870856"/>
                  <a:pt x="5584415" y="1905000"/>
                  <a:pt x="5542359" y="1905000"/>
                </a:cubicBez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859" y="1523442"/>
            <a:ext cx="35719" cy="1905000"/>
          </a:xfrm>
          <a:custGeom>
            <a:avLst/>
            <a:gdLst/>
            <a:ahLst/>
            <a:cxnLst/>
            <a:rect l="l" t="t" r="r" b="b"/>
            <a:pathLst>
              <a:path w="35719" h="1905000">
                <a:moveTo>
                  <a:pt x="35719" y="0"/>
                </a:moveTo>
                <a:lnTo>
                  <a:pt x="35719" y="0"/>
                </a:lnTo>
                <a:lnTo>
                  <a:pt x="35719" y="1905000"/>
                </a:ln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69082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02283" y="1809006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9" name="Text 7"/>
          <p:cNvSpPr/>
          <p:nvPr/>
        </p:nvSpPr>
        <p:spPr>
          <a:xfrm>
            <a:off x="1140396" y="1751893"/>
            <a:ext cx="2476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Data Privacy &amp; Security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69082" y="2208981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BetterHelp Case: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2023, the FTC settled for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$7.8 million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after sharing sensitive data for ads.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69082" y="2779923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Mental health data requires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highest protection standards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Best practices include no storage of identifiable data and transparency about data use.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8859" y="3541365"/>
            <a:ext cx="5618559" cy="1657350"/>
          </a:xfrm>
          <a:custGeom>
            <a:avLst/>
            <a:gdLst/>
            <a:ahLst/>
            <a:cxnLst/>
            <a:rect l="l" t="t" r="r" b="b"/>
            <a:pathLst>
              <a:path w="5618559" h="1657350">
                <a:moveTo>
                  <a:pt x="35719" y="0"/>
                </a:moveTo>
                <a:lnTo>
                  <a:pt x="5542354" y="0"/>
                </a:lnTo>
                <a:cubicBezTo>
                  <a:pt x="5584441" y="0"/>
                  <a:pt x="5618559" y="34118"/>
                  <a:pt x="5618559" y="76205"/>
                </a:cubicBezTo>
                <a:lnTo>
                  <a:pt x="5618559" y="1581145"/>
                </a:lnTo>
                <a:cubicBezTo>
                  <a:pt x="5618559" y="1623232"/>
                  <a:pt x="5584441" y="1657350"/>
                  <a:pt x="5542354" y="1657350"/>
                </a:cubicBezTo>
                <a:lnTo>
                  <a:pt x="35719" y="1657350"/>
                </a:lnTo>
                <a:cubicBezTo>
                  <a:pt x="16005" y="1657350"/>
                  <a:pt x="0" y="1641345"/>
                  <a:pt x="0" y="1621631"/>
                </a:cubicBezTo>
                <a:lnTo>
                  <a:pt x="0" y="35719"/>
                </a:lnTo>
                <a:cubicBezTo>
                  <a:pt x="0" y="15992"/>
                  <a:pt x="15992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98859" y="3541365"/>
            <a:ext cx="35719" cy="1657350"/>
          </a:xfrm>
          <a:custGeom>
            <a:avLst/>
            <a:gdLst/>
            <a:ahLst/>
            <a:cxnLst/>
            <a:rect l="l" t="t" r="r" b="b"/>
            <a:pathLst>
              <a:path w="35719" h="1657350">
                <a:moveTo>
                  <a:pt x="35719" y="0"/>
                </a:moveTo>
                <a:lnTo>
                  <a:pt x="35719" y="0"/>
                </a:lnTo>
                <a:lnTo>
                  <a:pt x="35719" y="1657350"/>
                </a:lnTo>
                <a:lnTo>
                  <a:pt x="35719" y="1657350"/>
                </a:lnTo>
                <a:cubicBezTo>
                  <a:pt x="16005" y="1657350"/>
                  <a:pt x="0" y="1641345"/>
                  <a:pt x="0" y="16216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4" name="Shape 12"/>
          <p:cNvSpPr/>
          <p:nvPr/>
        </p:nvSpPr>
        <p:spPr>
          <a:xfrm>
            <a:off x="569082" y="369372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78470" y="3826929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42875" y="11906"/>
                </a:moveTo>
                <a:lnTo>
                  <a:pt x="190500" y="11906"/>
                </a:lnTo>
                <a:cubicBezTo>
                  <a:pt x="197086" y="11906"/>
                  <a:pt x="202406" y="17227"/>
                  <a:pt x="202406" y="23812"/>
                </a:cubicBezTo>
                <a:cubicBezTo>
                  <a:pt x="202406" y="30398"/>
                  <a:pt x="197086" y="35719"/>
                  <a:pt x="190500" y="35719"/>
                </a:cubicBezTo>
                <a:lnTo>
                  <a:pt x="148233" y="35719"/>
                </a:lnTo>
                <a:cubicBezTo>
                  <a:pt x="146298" y="45318"/>
                  <a:pt x="139712" y="53243"/>
                  <a:pt x="130969" y="57038"/>
                </a:cubicBezTo>
                <a:lnTo>
                  <a:pt x="130969" y="166688"/>
                </a:lnTo>
                <a:lnTo>
                  <a:pt x="190500" y="166688"/>
                </a:lnTo>
                <a:cubicBezTo>
                  <a:pt x="197086" y="166688"/>
                  <a:pt x="202406" y="172008"/>
                  <a:pt x="202406" y="178594"/>
                </a:cubicBezTo>
                <a:cubicBezTo>
                  <a:pt x="202406" y="185179"/>
                  <a:pt x="197086" y="190500"/>
                  <a:pt x="190500" y="190500"/>
                </a:cubicBezTo>
                <a:lnTo>
                  <a:pt x="47625" y="190500"/>
                </a:lnTo>
                <a:cubicBezTo>
                  <a:pt x="41039" y="190500"/>
                  <a:pt x="35719" y="185179"/>
                  <a:pt x="35719" y="178594"/>
                </a:cubicBezTo>
                <a:cubicBezTo>
                  <a:pt x="35719" y="172008"/>
                  <a:pt x="41039" y="166688"/>
                  <a:pt x="47625" y="166688"/>
                </a:cubicBezTo>
                <a:lnTo>
                  <a:pt x="107156" y="166688"/>
                </a:lnTo>
                <a:lnTo>
                  <a:pt x="107156" y="57038"/>
                </a:lnTo>
                <a:cubicBezTo>
                  <a:pt x="98413" y="53206"/>
                  <a:pt x="91827" y="45281"/>
                  <a:pt x="89892" y="35719"/>
                </a:cubicBezTo>
                <a:lnTo>
                  <a:pt x="47625" y="35719"/>
                </a:lnTo>
                <a:cubicBezTo>
                  <a:pt x="41039" y="35719"/>
                  <a:pt x="35719" y="30398"/>
                  <a:pt x="35719" y="23812"/>
                </a:cubicBezTo>
                <a:cubicBezTo>
                  <a:pt x="35719" y="17227"/>
                  <a:pt x="41039" y="11906"/>
                  <a:pt x="47625" y="11906"/>
                </a:cubicBezTo>
                <a:lnTo>
                  <a:pt x="95250" y="11906"/>
                </a:lnTo>
                <a:cubicBezTo>
                  <a:pt x="100682" y="4688"/>
                  <a:pt x="109314" y="0"/>
                  <a:pt x="119063" y="0"/>
                </a:cubicBezTo>
                <a:cubicBezTo>
                  <a:pt x="128811" y="0"/>
                  <a:pt x="137443" y="4688"/>
                  <a:pt x="142875" y="11906"/>
                </a:cubicBezTo>
                <a:close/>
                <a:moveTo>
                  <a:pt x="163562" y="119063"/>
                </a:moveTo>
                <a:lnTo>
                  <a:pt x="217438" y="119063"/>
                </a:lnTo>
                <a:lnTo>
                  <a:pt x="190500" y="72851"/>
                </a:lnTo>
                <a:lnTo>
                  <a:pt x="163562" y="119063"/>
                </a:lnTo>
                <a:close/>
                <a:moveTo>
                  <a:pt x="190500" y="154781"/>
                </a:moveTo>
                <a:cubicBezTo>
                  <a:pt x="167097" y="154781"/>
                  <a:pt x="147638" y="142131"/>
                  <a:pt x="143619" y="125425"/>
                </a:cubicBezTo>
                <a:cubicBezTo>
                  <a:pt x="142652" y="121332"/>
                  <a:pt x="143991" y="117128"/>
                  <a:pt x="146112" y="113481"/>
                </a:cubicBezTo>
                <a:lnTo>
                  <a:pt x="181533" y="52760"/>
                </a:lnTo>
                <a:cubicBezTo>
                  <a:pt x="183393" y="49560"/>
                  <a:pt x="186817" y="47625"/>
                  <a:pt x="190500" y="47625"/>
                </a:cubicBezTo>
                <a:cubicBezTo>
                  <a:pt x="194183" y="47625"/>
                  <a:pt x="197607" y="49597"/>
                  <a:pt x="199467" y="52760"/>
                </a:cubicBezTo>
                <a:lnTo>
                  <a:pt x="234888" y="113481"/>
                </a:lnTo>
                <a:cubicBezTo>
                  <a:pt x="237009" y="117128"/>
                  <a:pt x="238348" y="121332"/>
                  <a:pt x="237381" y="125425"/>
                </a:cubicBezTo>
                <a:cubicBezTo>
                  <a:pt x="233363" y="142094"/>
                  <a:pt x="213903" y="154781"/>
                  <a:pt x="190500" y="154781"/>
                </a:cubicBezTo>
                <a:close/>
                <a:moveTo>
                  <a:pt x="47179" y="72851"/>
                </a:moveTo>
                <a:lnTo>
                  <a:pt x="20241" y="119063"/>
                </a:lnTo>
                <a:lnTo>
                  <a:pt x="74154" y="119063"/>
                </a:lnTo>
                <a:lnTo>
                  <a:pt x="47179" y="72851"/>
                </a:lnTo>
                <a:close/>
                <a:moveTo>
                  <a:pt x="335" y="125425"/>
                </a:moveTo>
                <a:cubicBezTo>
                  <a:pt x="-633" y="121332"/>
                  <a:pt x="707" y="117128"/>
                  <a:pt x="2828" y="113481"/>
                </a:cubicBezTo>
                <a:lnTo>
                  <a:pt x="38249" y="52760"/>
                </a:lnTo>
                <a:cubicBezTo>
                  <a:pt x="40109" y="49560"/>
                  <a:pt x="43532" y="47625"/>
                  <a:pt x="47216" y="47625"/>
                </a:cubicBezTo>
                <a:cubicBezTo>
                  <a:pt x="50899" y="47625"/>
                  <a:pt x="54322" y="49597"/>
                  <a:pt x="56183" y="52760"/>
                </a:cubicBezTo>
                <a:lnTo>
                  <a:pt x="91604" y="113481"/>
                </a:lnTo>
                <a:cubicBezTo>
                  <a:pt x="93725" y="117128"/>
                  <a:pt x="95064" y="121332"/>
                  <a:pt x="94097" y="125425"/>
                </a:cubicBezTo>
                <a:cubicBezTo>
                  <a:pt x="90078" y="142094"/>
                  <a:pt x="70619" y="154781"/>
                  <a:pt x="47216" y="154781"/>
                </a:cubicBezTo>
                <a:cubicBezTo>
                  <a:pt x="23812" y="154781"/>
                  <a:pt x="4353" y="142131"/>
                  <a:pt x="335" y="125425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6" name="Text 14"/>
          <p:cNvSpPr/>
          <p:nvPr/>
        </p:nvSpPr>
        <p:spPr>
          <a:xfrm>
            <a:off x="1140396" y="3769816"/>
            <a:ext cx="3571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Informed Consent &amp; Transparency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69082" y="4226905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Patients have a right to know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when they're interacting with AI, including its capabilities, limitations, and data handling.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69082" y="4797847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Consent must be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clear and transparent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not buried in legal policies.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89948" y="1523442"/>
            <a:ext cx="5618559" cy="1657350"/>
          </a:xfrm>
          <a:custGeom>
            <a:avLst/>
            <a:gdLst/>
            <a:ahLst/>
            <a:cxnLst/>
            <a:rect l="l" t="t" r="r" b="b"/>
            <a:pathLst>
              <a:path w="5618559" h="1657350">
                <a:moveTo>
                  <a:pt x="35719" y="0"/>
                </a:moveTo>
                <a:lnTo>
                  <a:pt x="5542354" y="0"/>
                </a:lnTo>
                <a:cubicBezTo>
                  <a:pt x="5584441" y="0"/>
                  <a:pt x="5618559" y="34118"/>
                  <a:pt x="5618559" y="76205"/>
                </a:cubicBezTo>
                <a:lnTo>
                  <a:pt x="5618559" y="1581145"/>
                </a:lnTo>
                <a:cubicBezTo>
                  <a:pt x="5618559" y="1623232"/>
                  <a:pt x="5584441" y="1657350"/>
                  <a:pt x="5542354" y="1657350"/>
                </a:cubicBezTo>
                <a:lnTo>
                  <a:pt x="35719" y="1657350"/>
                </a:lnTo>
                <a:cubicBezTo>
                  <a:pt x="16005" y="1657350"/>
                  <a:pt x="0" y="1641345"/>
                  <a:pt x="0" y="1621631"/>
                </a:cubicBezTo>
                <a:lnTo>
                  <a:pt x="0" y="35719"/>
                </a:lnTo>
                <a:cubicBezTo>
                  <a:pt x="0" y="15992"/>
                  <a:pt x="15992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189948" y="1523442"/>
            <a:ext cx="35719" cy="1657350"/>
          </a:xfrm>
          <a:custGeom>
            <a:avLst/>
            <a:gdLst/>
            <a:ahLst/>
            <a:cxnLst/>
            <a:rect l="l" t="t" r="r" b="b"/>
            <a:pathLst>
              <a:path w="35719" h="1657350">
                <a:moveTo>
                  <a:pt x="35719" y="0"/>
                </a:moveTo>
                <a:lnTo>
                  <a:pt x="35719" y="0"/>
                </a:lnTo>
                <a:lnTo>
                  <a:pt x="35719" y="1657350"/>
                </a:lnTo>
                <a:lnTo>
                  <a:pt x="35719" y="1657350"/>
                </a:lnTo>
                <a:cubicBezTo>
                  <a:pt x="16005" y="1657350"/>
                  <a:pt x="0" y="1641345"/>
                  <a:pt x="0" y="16216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1" name="Shape 19"/>
          <p:cNvSpPr/>
          <p:nvPr/>
        </p:nvSpPr>
        <p:spPr>
          <a:xfrm>
            <a:off x="6360170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469559" y="1809006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3" name="Text 21"/>
          <p:cNvSpPr/>
          <p:nvPr/>
        </p:nvSpPr>
        <p:spPr>
          <a:xfrm>
            <a:off x="6931484" y="1751893"/>
            <a:ext cx="1752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Algorithmic Bias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60170" y="2208981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trained 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limited datasets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may misread or underserve diverse populations, perpetuating healthcare disparities.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60170" y="2779923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Developers must use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diverse training data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 regularly audit for fairness.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89948" y="3293938"/>
            <a:ext cx="5618559" cy="1905000"/>
          </a:xfrm>
          <a:custGeom>
            <a:avLst/>
            <a:gdLst/>
            <a:ahLst/>
            <a:cxnLst/>
            <a:rect l="l" t="t" r="r" b="b"/>
            <a:pathLst>
              <a:path w="5618559" h="1905000">
                <a:moveTo>
                  <a:pt x="35719" y="0"/>
                </a:moveTo>
                <a:lnTo>
                  <a:pt x="5542359" y="0"/>
                </a:lnTo>
                <a:cubicBezTo>
                  <a:pt x="5584415" y="0"/>
                  <a:pt x="5618559" y="34144"/>
                  <a:pt x="5618559" y="76200"/>
                </a:cubicBezTo>
                <a:lnTo>
                  <a:pt x="5618559" y="1828800"/>
                </a:lnTo>
                <a:cubicBezTo>
                  <a:pt x="5618559" y="1870856"/>
                  <a:pt x="5584415" y="1905000"/>
                  <a:pt x="5542359" y="1905000"/>
                </a:cubicBez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189948" y="3293938"/>
            <a:ext cx="35719" cy="1905000"/>
          </a:xfrm>
          <a:custGeom>
            <a:avLst/>
            <a:gdLst/>
            <a:ahLst/>
            <a:cxnLst/>
            <a:rect l="l" t="t" r="r" b="b"/>
            <a:pathLst>
              <a:path w="35719" h="1905000">
                <a:moveTo>
                  <a:pt x="35719" y="0"/>
                </a:moveTo>
                <a:lnTo>
                  <a:pt x="35719" y="0"/>
                </a:lnTo>
                <a:lnTo>
                  <a:pt x="35719" y="1905000"/>
                </a:ln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8" name="Shape 26"/>
          <p:cNvSpPr/>
          <p:nvPr/>
        </p:nvSpPr>
        <p:spPr>
          <a:xfrm>
            <a:off x="6360170" y="34463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481465" y="3579502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63103" y="57076"/>
                </a:moveTo>
                <a:lnTo>
                  <a:pt x="56145" y="50118"/>
                </a:lnTo>
                <a:cubicBezTo>
                  <a:pt x="51495" y="45467"/>
                  <a:pt x="51495" y="37914"/>
                  <a:pt x="56145" y="33263"/>
                </a:cubicBezTo>
                <a:lnTo>
                  <a:pt x="98822" y="-9451"/>
                </a:lnTo>
                <a:cubicBezTo>
                  <a:pt x="103473" y="-14101"/>
                  <a:pt x="111026" y="-14101"/>
                  <a:pt x="115677" y="-9451"/>
                </a:cubicBezTo>
                <a:lnTo>
                  <a:pt x="122634" y="-2456"/>
                </a:lnTo>
                <a:cubicBezTo>
                  <a:pt x="127285" y="2195"/>
                  <a:pt x="127285" y="9748"/>
                  <a:pt x="122634" y="14399"/>
                </a:cubicBezTo>
                <a:lnTo>
                  <a:pt x="79958" y="57076"/>
                </a:lnTo>
                <a:cubicBezTo>
                  <a:pt x="75307" y="61726"/>
                  <a:pt x="67754" y="61726"/>
                  <a:pt x="63103" y="57076"/>
                </a:cubicBezTo>
                <a:close/>
                <a:moveTo>
                  <a:pt x="102691" y="78767"/>
                </a:moveTo>
                <a:lnTo>
                  <a:pt x="91008" y="67084"/>
                </a:lnTo>
                <a:lnTo>
                  <a:pt x="132680" y="25412"/>
                </a:lnTo>
                <a:lnTo>
                  <a:pt x="177105" y="69838"/>
                </a:lnTo>
                <a:lnTo>
                  <a:pt x="135434" y="111509"/>
                </a:lnTo>
                <a:lnTo>
                  <a:pt x="123751" y="99826"/>
                </a:lnTo>
                <a:lnTo>
                  <a:pt x="37430" y="186147"/>
                </a:lnTo>
                <a:cubicBezTo>
                  <a:pt x="31626" y="191951"/>
                  <a:pt x="22213" y="191951"/>
                  <a:pt x="16371" y="186147"/>
                </a:cubicBezTo>
                <a:cubicBezTo>
                  <a:pt x="10530" y="180342"/>
                  <a:pt x="10567" y="170929"/>
                  <a:pt x="16371" y="165088"/>
                </a:cubicBezTo>
                <a:lnTo>
                  <a:pt x="102691" y="78767"/>
                </a:lnTo>
                <a:close/>
                <a:moveTo>
                  <a:pt x="145442" y="139378"/>
                </a:moveTo>
                <a:cubicBezTo>
                  <a:pt x="140791" y="134727"/>
                  <a:pt x="140791" y="127174"/>
                  <a:pt x="145442" y="122523"/>
                </a:cubicBezTo>
                <a:lnTo>
                  <a:pt x="188119" y="79846"/>
                </a:lnTo>
                <a:cubicBezTo>
                  <a:pt x="192770" y="75195"/>
                  <a:pt x="200323" y="75195"/>
                  <a:pt x="204974" y="79846"/>
                </a:cubicBezTo>
                <a:lnTo>
                  <a:pt x="211931" y="86804"/>
                </a:lnTo>
                <a:cubicBezTo>
                  <a:pt x="216582" y="91455"/>
                  <a:pt x="216582" y="99008"/>
                  <a:pt x="211931" y="103659"/>
                </a:cubicBezTo>
                <a:lnTo>
                  <a:pt x="169255" y="146372"/>
                </a:lnTo>
                <a:cubicBezTo>
                  <a:pt x="164604" y="151023"/>
                  <a:pt x="157051" y="151023"/>
                  <a:pt x="152400" y="146372"/>
                </a:cubicBezTo>
                <a:lnTo>
                  <a:pt x="145442" y="139415"/>
                </a:ln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0" name="Text 28"/>
          <p:cNvSpPr/>
          <p:nvPr/>
        </p:nvSpPr>
        <p:spPr>
          <a:xfrm>
            <a:off x="6931484" y="3522390"/>
            <a:ext cx="2619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Accountability &amp; Liability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60170" y="3979478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an AI system makes an error,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who is held accountable? The developer, clinician, or platform?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360170" y="455042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Clear liability frameworks are needed.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Clinician oversight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is essential to mitigate risks.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6953" y="5317815"/>
            <a:ext cx="11422856" cy="1154906"/>
          </a:xfrm>
          <a:custGeom>
            <a:avLst/>
            <a:gdLst/>
            <a:ahLst/>
            <a:cxnLst/>
            <a:rect l="l" t="t" r="r" b="b"/>
            <a:pathLst>
              <a:path w="11422856" h="1154906">
                <a:moveTo>
                  <a:pt x="76201" y="0"/>
                </a:moveTo>
                <a:lnTo>
                  <a:pt x="11346656" y="0"/>
                </a:lnTo>
                <a:cubicBezTo>
                  <a:pt x="11388740" y="0"/>
                  <a:pt x="11422856" y="34116"/>
                  <a:pt x="11422856" y="76201"/>
                </a:cubicBezTo>
                <a:lnTo>
                  <a:pt x="11422856" y="1078706"/>
                </a:lnTo>
                <a:cubicBezTo>
                  <a:pt x="11422856" y="1120790"/>
                  <a:pt x="11388740" y="1154906"/>
                  <a:pt x="11346656" y="1154906"/>
                </a:cubicBezTo>
                <a:lnTo>
                  <a:pt x="76201" y="1154906"/>
                </a:lnTo>
                <a:cubicBezTo>
                  <a:pt x="34144" y="1154906"/>
                  <a:pt x="0" y="1120762"/>
                  <a:pt x="0" y="1078706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73844" y="551408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5" name="Text 33"/>
          <p:cNvSpPr/>
          <p:nvPr/>
        </p:nvSpPr>
        <p:spPr>
          <a:xfrm>
            <a:off x="983382" y="5476131"/>
            <a:ext cx="10763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Human Connection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83382" y="5818808"/>
            <a:ext cx="10744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lacks essential human skills like compassion and shared understanding.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ethics of care approach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demands AI be designed and evaluated based on its impact on the therapeutic relationship, not just technical performance.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381000" y="6554019"/>
            <a:ext cx="3028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JMIR, 2024 • HelpSquad, 2025 • APA, 2025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405440" y="6554019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FTC = Federal Trade Commission • AI = Artificial Intelligence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2625" y="352625"/>
            <a:ext cx="11557275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spc="56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 • ETHICS &amp; THE FUTURE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2625" y="634483"/>
            <a:ext cx="11645432" cy="352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99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Path Forward: Hybrid Models of Care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2625" y="1057358"/>
            <a:ext cx="11566091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9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Combining AI strengths with human expertise to create sustainable mental healthcare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9154" y="1409982"/>
            <a:ext cx="5658525" cy="1904174"/>
          </a:xfrm>
          <a:custGeom>
            <a:avLst/>
            <a:gdLst/>
            <a:ahLst/>
            <a:cxnLst/>
            <a:rect l="l" t="t" r="r" b="b"/>
            <a:pathLst>
              <a:path w="5658525" h="1904174">
                <a:moveTo>
                  <a:pt x="33059" y="0"/>
                </a:moveTo>
                <a:lnTo>
                  <a:pt x="5587994" y="0"/>
                </a:lnTo>
                <a:cubicBezTo>
                  <a:pt x="5626947" y="0"/>
                  <a:pt x="5658525" y="31578"/>
                  <a:pt x="5658525" y="70531"/>
                </a:cubicBezTo>
                <a:lnTo>
                  <a:pt x="5658525" y="1833643"/>
                </a:lnTo>
                <a:cubicBezTo>
                  <a:pt x="5658525" y="1872596"/>
                  <a:pt x="5626947" y="1904174"/>
                  <a:pt x="5587994" y="1904174"/>
                </a:cubicBezTo>
                <a:lnTo>
                  <a:pt x="33059" y="1904174"/>
                </a:lnTo>
                <a:cubicBezTo>
                  <a:pt x="14801" y="1904174"/>
                  <a:pt x="0" y="1889373"/>
                  <a:pt x="0" y="1871115"/>
                </a:cubicBezTo>
                <a:lnTo>
                  <a:pt x="0" y="33059"/>
                </a:lnTo>
                <a:cubicBezTo>
                  <a:pt x="0" y="14813"/>
                  <a:pt x="14813" y="0"/>
                  <a:pt x="3305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69154" y="1409982"/>
            <a:ext cx="33059" cy="1904174"/>
          </a:xfrm>
          <a:custGeom>
            <a:avLst/>
            <a:gdLst/>
            <a:ahLst/>
            <a:cxnLst/>
            <a:rect l="l" t="t" r="r" b="b"/>
            <a:pathLst>
              <a:path w="33059" h="1904174">
                <a:moveTo>
                  <a:pt x="33059" y="0"/>
                </a:moveTo>
                <a:lnTo>
                  <a:pt x="33059" y="0"/>
                </a:lnTo>
                <a:lnTo>
                  <a:pt x="33059" y="1904174"/>
                </a:lnTo>
                <a:lnTo>
                  <a:pt x="33059" y="1904174"/>
                </a:lnTo>
                <a:cubicBezTo>
                  <a:pt x="14801" y="1904174"/>
                  <a:pt x="0" y="1889373"/>
                  <a:pt x="0" y="1871115"/>
                </a:cubicBezTo>
                <a:lnTo>
                  <a:pt x="0" y="33059"/>
                </a:lnTo>
                <a:cubicBezTo>
                  <a:pt x="0" y="14813"/>
                  <a:pt x="14813" y="0"/>
                  <a:pt x="3305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26699" y="1550998"/>
            <a:ext cx="423150" cy="423150"/>
          </a:xfrm>
          <a:custGeom>
            <a:avLst/>
            <a:gdLst/>
            <a:ahLst/>
            <a:cxnLst/>
            <a:rect l="l" t="t" r="r" b="b"/>
            <a:pathLst>
              <a:path w="423150" h="423150">
                <a:moveTo>
                  <a:pt x="211575" y="0"/>
                </a:moveTo>
                <a:lnTo>
                  <a:pt x="211575" y="0"/>
                </a:lnTo>
                <a:cubicBezTo>
                  <a:pt x="328346" y="0"/>
                  <a:pt x="423150" y="94804"/>
                  <a:pt x="423150" y="211575"/>
                </a:cubicBezTo>
                <a:lnTo>
                  <a:pt x="423150" y="211575"/>
                </a:lnTo>
                <a:cubicBezTo>
                  <a:pt x="423150" y="328346"/>
                  <a:pt x="328346" y="423150"/>
                  <a:pt x="211575" y="423150"/>
                </a:cubicBezTo>
                <a:lnTo>
                  <a:pt x="211575" y="423150"/>
                </a:lnTo>
                <a:cubicBezTo>
                  <a:pt x="94804" y="423150"/>
                  <a:pt x="0" y="328346"/>
                  <a:pt x="0" y="211575"/>
                </a:cubicBezTo>
                <a:lnTo>
                  <a:pt x="0" y="211575"/>
                </a:lnTo>
                <a:cubicBezTo>
                  <a:pt x="0" y="94804"/>
                  <a:pt x="94804" y="0"/>
                  <a:pt x="211575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27941" y="1674279"/>
            <a:ext cx="220390" cy="176312"/>
          </a:xfrm>
          <a:custGeom>
            <a:avLst/>
            <a:gdLst/>
            <a:ahLst/>
            <a:cxnLst/>
            <a:rect l="l" t="t" r="r" b="b"/>
            <a:pathLst>
              <a:path w="220390" h="176312">
                <a:moveTo>
                  <a:pt x="121215" y="0"/>
                </a:moveTo>
                <a:cubicBezTo>
                  <a:pt x="121215" y="-6095"/>
                  <a:pt x="116290" y="-11020"/>
                  <a:pt x="110195" y="-11020"/>
                </a:cubicBezTo>
                <a:cubicBezTo>
                  <a:pt x="104100" y="-11020"/>
                  <a:pt x="99176" y="-6095"/>
                  <a:pt x="99176" y="0"/>
                </a:cubicBezTo>
                <a:lnTo>
                  <a:pt x="99176" y="22039"/>
                </a:lnTo>
                <a:lnTo>
                  <a:pt x="66117" y="22039"/>
                </a:lnTo>
                <a:cubicBezTo>
                  <a:pt x="47866" y="22039"/>
                  <a:pt x="33059" y="36847"/>
                  <a:pt x="33059" y="55098"/>
                </a:cubicBezTo>
                <a:lnTo>
                  <a:pt x="33059" y="132234"/>
                </a:lnTo>
                <a:cubicBezTo>
                  <a:pt x="33059" y="150485"/>
                  <a:pt x="47866" y="165293"/>
                  <a:pt x="66117" y="165293"/>
                </a:cubicBezTo>
                <a:lnTo>
                  <a:pt x="154273" y="165293"/>
                </a:lnTo>
                <a:cubicBezTo>
                  <a:pt x="172524" y="165293"/>
                  <a:pt x="187332" y="150485"/>
                  <a:pt x="187332" y="132234"/>
                </a:cubicBezTo>
                <a:lnTo>
                  <a:pt x="187332" y="55098"/>
                </a:lnTo>
                <a:cubicBezTo>
                  <a:pt x="187332" y="36847"/>
                  <a:pt x="172524" y="22039"/>
                  <a:pt x="154273" y="22039"/>
                </a:cubicBezTo>
                <a:lnTo>
                  <a:pt x="121215" y="22039"/>
                </a:lnTo>
                <a:lnTo>
                  <a:pt x="121215" y="0"/>
                </a:lnTo>
                <a:close/>
                <a:moveTo>
                  <a:pt x="55098" y="126725"/>
                </a:moveTo>
                <a:cubicBezTo>
                  <a:pt x="55098" y="122145"/>
                  <a:pt x="58782" y="118460"/>
                  <a:pt x="63362" y="118460"/>
                </a:cubicBezTo>
                <a:lnTo>
                  <a:pt x="74382" y="118460"/>
                </a:lnTo>
                <a:cubicBezTo>
                  <a:pt x="78962" y="118460"/>
                  <a:pt x="82646" y="122145"/>
                  <a:pt x="82646" y="126725"/>
                </a:cubicBezTo>
                <a:cubicBezTo>
                  <a:pt x="82646" y="131305"/>
                  <a:pt x="78962" y="134989"/>
                  <a:pt x="74382" y="134989"/>
                </a:cubicBezTo>
                <a:lnTo>
                  <a:pt x="63362" y="134989"/>
                </a:lnTo>
                <a:cubicBezTo>
                  <a:pt x="58782" y="134989"/>
                  <a:pt x="55098" y="131305"/>
                  <a:pt x="55098" y="126725"/>
                </a:cubicBezTo>
                <a:close/>
                <a:moveTo>
                  <a:pt x="96421" y="126725"/>
                </a:moveTo>
                <a:cubicBezTo>
                  <a:pt x="96421" y="122145"/>
                  <a:pt x="100105" y="118460"/>
                  <a:pt x="104685" y="118460"/>
                </a:cubicBezTo>
                <a:lnTo>
                  <a:pt x="115705" y="118460"/>
                </a:lnTo>
                <a:cubicBezTo>
                  <a:pt x="120285" y="118460"/>
                  <a:pt x="123970" y="122145"/>
                  <a:pt x="123970" y="126725"/>
                </a:cubicBezTo>
                <a:cubicBezTo>
                  <a:pt x="123970" y="131305"/>
                  <a:pt x="120285" y="134989"/>
                  <a:pt x="115705" y="134989"/>
                </a:cubicBezTo>
                <a:lnTo>
                  <a:pt x="104685" y="134989"/>
                </a:lnTo>
                <a:cubicBezTo>
                  <a:pt x="100105" y="134989"/>
                  <a:pt x="96421" y="131305"/>
                  <a:pt x="96421" y="126725"/>
                </a:cubicBezTo>
                <a:close/>
                <a:moveTo>
                  <a:pt x="137744" y="126725"/>
                </a:moveTo>
                <a:cubicBezTo>
                  <a:pt x="137744" y="122145"/>
                  <a:pt x="141429" y="118460"/>
                  <a:pt x="146009" y="118460"/>
                </a:cubicBezTo>
                <a:lnTo>
                  <a:pt x="157028" y="118460"/>
                </a:lnTo>
                <a:cubicBezTo>
                  <a:pt x="161608" y="118460"/>
                  <a:pt x="165293" y="122145"/>
                  <a:pt x="165293" y="126725"/>
                </a:cubicBezTo>
                <a:cubicBezTo>
                  <a:pt x="165293" y="131305"/>
                  <a:pt x="161608" y="134989"/>
                  <a:pt x="157028" y="134989"/>
                </a:cubicBezTo>
                <a:lnTo>
                  <a:pt x="146009" y="134989"/>
                </a:lnTo>
                <a:cubicBezTo>
                  <a:pt x="141429" y="134989"/>
                  <a:pt x="137744" y="131305"/>
                  <a:pt x="137744" y="126725"/>
                </a:cubicBezTo>
                <a:close/>
                <a:moveTo>
                  <a:pt x="77137" y="60607"/>
                </a:moveTo>
                <a:cubicBezTo>
                  <a:pt x="86259" y="60607"/>
                  <a:pt x="93666" y="68014"/>
                  <a:pt x="93666" y="77137"/>
                </a:cubicBezTo>
                <a:cubicBezTo>
                  <a:pt x="93666" y="86259"/>
                  <a:pt x="86259" y="93666"/>
                  <a:pt x="77137" y="93666"/>
                </a:cubicBezTo>
                <a:cubicBezTo>
                  <a:pt x="68014" y="93666"/>
                  <a:pt x="60607" y="86259"/>
                  <a:pt x="60607" y="77137"/>
                </a:cubicBezTo>
                <a:cubicBezTo>
                  <a:pt x="60607" y="68014"/>
                  <a:pt x="68014" y="60607"/>
                  <a:pt x="77137" y="60607"/>
                </a:cubicBezTo>
                <a:close/>
                <a:moveTo>
                  <a:pt x="126725" y="77137"/>
                </a:moveTo>
                <a:cubicBezTo>
                  <a:pt x="126725" y="68014"/>
                  <a:pt x="134131" y="60607"/>
                  <a:pt x="143254" y="60607"/>
                </a:cubicBezTo>
                <a:cubicBezTo>
                  <a:pt x="152377" y="60607"/>
                  <a:pt x="159783" y="68014"/>
                  <a:pt x="159783" y="77137"/>
                </a:cubicBezTo>
                <a:cubicBezTo>
                  <a:pt x="159783" y="86259"/>
                  <a:pt x="152377" y="93666"/>
                  <a:pt x="143254" y="93666"/>
                </a:cubicBezTo>
                <a:cubicBezTo>
                  <a:pt x="134131" y="93666"/>
                  <a:pt x="126725" y="86259"/>
                  <a:pt x="126725" y="77137"/>
                </a:cubicBezTo>
                <a:close/>
                <a:moveTo>
                  <a:pt x="22039" y="77137"/>
                </a:moveTo>
                <a:cubicBezTo>
                  <a:pt x="22039" y="71041"/>
                  <a:pt x="17115" y="66117"/>
                  <a:pt x="11020" y="66117"/>
                </a:cubicBezTo>
                <a:cubicBezTo>
                  <a:pt x="4924" y="66117"/>
                  <a:pt x="0" y="71041"/>
                  <a:pt x="0" y="77137"/>
                </a:cubicBezTo>
                <a:lnTo>
                  <a:pt x="0" y="110195"/>
                </a:lnTo>
                <a:cubicBezTo>
                  <a:pt x="0" y="116290"/>
                  <a:pt x="4924" y="121215"/>
                  <a:pt x="11020" y="121215"/>
                </a:cubicBezTo>
                <a:cubicBezTo>
                  <a:pt x="17115" y="121215"/>
                  <a:pt x="22039" y="116290"/>
                  <a:pt x="22039" y="110195"/>
                </a:cubicBezTo>
                <a:lnTo>
                  <a:pt x="22039" y="77137"/>
                </a:lnTo>
                <a:close/>
                <a:moveTo>
                  <a:pt x="209371" y="66117"/>
                </a:moveTo>
                <a:cubicBezTo>
                  <a:pt x="203276" y="66117"/>
                  <a:pt x="198351" y="71041"/>
                  <a:pt x="198351" y="77137"/>
                </a:cubicBezTo>
                <a:lnTo>
                  <a:pt x="198351" y="110195"/>
                </a:lnTo>
                <a:cubicBezTo>
                  <a:pt x="198351" y="116290"/>
                  <a:pt x="203276" y="121215"/>
                  <a:pt x="209371" y="121215"/>
                </a:cubicBezTo>
                <a:cubicBezTo>
                  <a:pt x="215466" y="121215"/>
                  <a:pt x="220390" y="116290"/>
                  <a:pt x="220390" y="110195"/>
                </a:cubicBezTo>
                <a:lnTo>
                  <a:pt x="220390" y="77137"/>
                </a:lnTo>
                <a:cubicBezTo>
                  <a:pt x="220390" y="71041"/>
                  <a:pt x="215466" y="66117"/>
                  <a:pt x="209371" y="66117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9" name="Text 7"/>
          <p:cNvSpPr/>
          <p:nvPr/>
        </p:nvSpPr>
        <p:spPr>
          <a:xfrm>
            <a:off x="1055464" y="1621419"/>
            <a:ext cx="1410499" cy="2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6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AI's Strengths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52044" y="2079591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1" name="Text 9"/>
          <p:cNvSpPr/>
          <p:nvPr/>
        </p:nvSpPr>
        <p:spPr>
          <a:xfrm>
            <a:off x="751394" y="2044466"/>
            <a:ext cx="3482169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24/7 Availability: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Always-on support for daily check-ins.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52044" y="2379012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3" name="Text 11"/>
          <p:cNvSpPr/>
          <p:nvPr/>
        </p:nvSpPr>
        <p:spPr>
          <a:xfrm>
            <a:off x="751394" y="2343887"/>
            <a:ext cx="2873892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Scalability: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Reaching millions who lack access.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2044" y="2678433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5" name="Text 13"/>
          <p:cNvSpPr/>
          <p:nvPr/>
        </p:nvSpPr>
        <p:spPr>
          <a:xfrm>
            <a:off x="751394" y="2643308"/>
            <a:ext cx="3596772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Consistency: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Standardized, evidence-based interventions.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2044" y="2977854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7" name="Text 15"/>
          <p:cNvSpPr/>
          <p:nvPr/>
        </p:nvSpPr>
        <p:spPr>
          <a:xfrm>
            <a:off x="751394" y="2942729"/>
            <a:ext cx="4064000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Continuous Monitoring: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Passive data collection for early warnings.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69154" y="4908853"/>
            <a:ext cx="5658525" cy="1904174"/>
          </a:xfrm>
          <a:custGeom>
            <a:avLst/>
            <a:gdLst/>
            <a:ahLst/>
            <a:cxnLst/>
            <a:rect l="l" t="t" r="r" b="b"/>
            <a:pathLst>
              <a:path w="5658525" h="1904174">
                <a:moveTo>
                  <a:pt x="33059" y="0"/>
                </a:moveTo>
                <a:lnTo>
                  <a:pt x="5587994" y="0"/>
                </a:lnTo>
                <a:cubicBezTo>
                  <a:pt x="5626947" y="0"/>
                  <a:pt x="5658525" y="31578"/>
                  <a:pt x="5658525" y="70531"/>
                </a:cubicBezTo>
                <a:lnTo>
                  <a:pt x="5658525" y="1833643"/>
                </a:lnTo>
                <a:cubicBezTo>
                  <a:pt x="5658525" y="1872596"/>
                  <a:pt x="5626947" y="1904174"/>
                  <a:pt x="5587994" y="1904174"/>
                </a:cubicBezTo>
                <a:lnTo>
                  <a:pt x="33059" y="1904174"/>
                </a:lnTo>
                <a:cubicBezTo>
                  <a:pt x="14801" y="1904174"/>
                  <a:pt x="0" y="1889373"/>
                  <a:pt x="0" y="1871115"/>
                </a:cubicBezTo>
                <a:lnTo>
                  <a:pt x="0" y="33059"/>
                </a:lnTo>
                <a:cubicBezTo>
                  <a:pt x="0" y="14813"/>
                  <a:pt x="14813" y="0"/>
                  <a:pt x="3305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369154" y="4908853"/>
            <a:ext cx="33059" cy="1904174"/>
          </a:xfrm>
          <a:custGeom>
            <a:avLst/>
            <a:gdLst/>
            <a:ahLst/>
            <a:cxnLst/>
            <a:rect l="l" t="t" r="r" b="b"/>
            <a:pathLst>
              <a:path w="33059" h="1904174">
                <a:moveTo>
                  <a:pt x="33059" y="0"/>
                </a:moveTo>
                <a:lnTo>
                  <a:pt x="33059" y="0"/>
                </a:lnTo>
                <a:lnTo>
                  <a:pt x="33059" y="1904174"/>
                </a:lnTo>
                <a:lnTo>
                  <a:pt x="33059" y="1904174"/>
                </a:lnTo>
                <a:cubicBezTo>
                  <a:pt x="14801" y="1904174"/>
                  <a:pt x="0" y="1889373"/>
                  <a:pt x="0" y="1871115"/>
                </a:cubicBezTo>
                <a:lnTo>
                  <a:pt x="0" y="33059"/>
                </a:lnTo>
                <a:cubicBezTo>
                  <a:pt x="0" y="14813"/>
                  <a:pt x="14813" y="0"/>
                  <a:pt x="3305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0" name="Shape 18"/>
          <p:cNvSpPr/>
          <p:nvPr/>
        </p:nvSpPr>
        <p:spPr>
          <a:xfrm>
            <a:off x="526699" y="5049868"/>
            <a:ext cx="423150" cy="423150"/>
          </a:xfrm>
          <a:custGeom>
            <a:avLst/>
            <a:gdLst/>
            <a:ahLst/>
            <a:cxnLst/>
            <a:rect l="l" t="t" r="r" b="b"/>
            <a:pathLst>
              <a:path w="423150" h="423150">
                <a:moveTo>
                  <a:pt x="211575" y="0"/>
                </a:moveTo>
                <a:lnTo>
                  <a:pt x="211575" y="0"/>
                </a:lnTo>
                <a:cubicBezTo>
                  <a:pt x="328346" y="0"/>
                  <a:pt x="423150" y="94804"/>
                  <a:pt x="423150" y="211575"/>
                </a:cubicBezTo>
                <a:lnTo>
                  <a:pt x="423150" y="211575"/>
                </a:lnTo>
                <a:cubicBezTo>
                  <a:pt x="423150" y="328346"/>
                  <a:pt x="328346" y="423150"/>
                  <a:pt x="211575" y="423150"/>
                </a:cubicBezTo>
                <a:lnTo>
                  <a:pt x="211575" y="423150"/>
                </a:lnTo>
                <a:cubicBezTo>
                  <a:pt x="94804" y="423150"/>
                  <a:pt x="0" y="328346"/>
                  <a:pt x="0" y="211575"/>
                </a:cubicBezTo>
                <a:lnTo>
                  <a:pt x="0" y="211575"/>
                </a:lnTo>
                <a:cubicBezTo>
                  <a:pt x="0" y="94804"/>
                  <a:pt x="94804" y="0"/>
                  <a:pt x="211575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60999" y="5173149"/>
            <a:ext cx="154273" cy="176312"/>
          </a:xfrm>
          <a:custGeom>
            <a:avLst/>
            <a:gdLst/>
            <a:ahLst/>
            <a:cxnLst/>
            <a:rect l="l" t="t" r="r" b="b"/>
            <a:pathLst>
              <a:path w="154273" h="176312">
                <a:moveTo>
                  <a:pt x="77137" y="2755"/>
                </a:moveTo>
                <a:cubicBezTo>
                  <a:pt x="54330" y="2755"/>
                  <a:pt x="35813" y="21271"/>
                  <a:pt x="35813" y="44078"/>
                </a:cubicBezTo>
                <a:cubicBezTo>
                  <a:pt x="35813" y="66885"/>
                  <a:pt x="54330" y="85401"/>
                  <a:pt x="77137" y="85401"/>
                </a:cubicBezTo>
                <a:cubicBezTo>
                  <a:pt x="99944" y="85401"/>
                  <a:pt x="118460" y="66885"/>
                  <a:pt x="118460" y="44078"/>
                </a:cubicBezTo>
                <a:cubicBezTo>
                  <a:pt x="118460" y="21271"/>
                  <a:pt x="99944" y="2755"/>
                  <a:pt x="77137" y="2755"/>
                </a:cubicBezTo>
                <a:close/>
                <a:moveTo>
                  <a:pt x="97798" y="110471"/>
                </a:moveTo>
                <a:cubicBezTo>
                  <a:pt x="95939" y="110299"/>
                  <a:pt x="94010" y="110195"/>
                  <a:pt x="92082" y="110195"/>
                </a:cubicBezTo>
                <a:lnTo>
                  <a:pt x="62157" y="110195"/>
                </a:lnTo>
                <a:cubicBezTo>
                  <a:pt x="60229" y="110195"/>
                  <a:pt x="58335" y="110299"/>
                  <a:pt x="56441" y="110471"/>
                </a:cubicBezTo>
                <a:lnTo>
                  <a:pt x="56441" y="133715"/>
                </a:lnTo>
                <a:cubicBezTo>
                  <a:pt x="62123" y="136332"/>
                  <a:pt x="66083" y="142083"/>
                  <a:pt x="66083" y="148729"/>
                </a:cubicBezTo>
                <a:cubicBezTo>
                  <a:pt x="66083" y="157855"/>
                  <a:pt x="58679" y="165258"/>
                  <a:pt x="49553" y="165258"/>
                </a:cubicBezTo>
                <a:cubicBezTo>
                  <a:pt x="40428" y="165258"/>
                  <a:pt x="33024" y="157855"/>
                  <a:pt x="33024" y="148729"/>
                </a:cubicBezTo>
                <a:cubicBezTo>
                  <a:pt x="33024" y="142049"/>
                  <a:pt x="36984" y="136298"/>
                  <a:pt x="42666" y="133715"/>
                </a:cubicBezTo>
                <a:lnTo>
                  <a:pt x="42666" y="113604"/>
                </a:lnTo>
                <a:cubicBezTo>
                  <a:pt x="21006" y="121559"/>
                  <a:pt x="5510" y="142427"/>
                  <a:pt x="5510" y="166877"/>
                </a:cubicBezTo>
                <a:cubicBezTo>
                  <a:pt x="5510" y="172077"/>
                  <a:pt x="9745" y="176312"/>
                  <a:pt x="14945" y="176312"/>
                </a:cubicBezTo>
                <a:lnTo>
                  <a:pt x="139294" y="176312"/>
                </a:lnTo>
                <a:cubicBezTo>
                  <a:pt x="144493" y="176312"/>
                  <a:pt x="148729" y="172077"/>
                  <a:pt x="148729" y="166877"/>
                </a:cubicBezTo>
                <a:cubicBezTo>
                  <a:pt x="148729" y="142427"/>
                  <a:pt x="133233" y="121594"/>
                  <a:pt x="111538" y="113639"/>
                </a:cubicBezTo>
                <a:lnTo>
                  <a:pt x="111538" y="126518"/>
                </a:lnTo>
                <a:cubicBezTo>
                  <a:pt x="119562" y="129342"/>
                  <a:pt x="125313" y="137021"/>
                  <a:pt x="125313" y="146009"/>
                </a:cubicBezTo>
                <a:lnTo>
                  <a:pt x="125313" y="157028"/>
                </a:lnTo>
                <a:cubicBezTo>
                  <a:pt x="125313" y="160816"/>
                  <a:pt x="122213" y="163915"/>
                  <a:pt x="118425" y="163915"/>
                </a:cubicBezTo>
                <a:cubicBezTo>
                  <a:pt x="114637" y="163915"/>
                  <a:pt x="111538" y="160816"/>
                  <a:pt x="111538" y="157028"/>
                </a:cubicBezTo>
                <a:lnTo>
                  <a:pt x="111538" y="146009"/>
                </a:lnTo>
                <a:cubicBezTo>
                  <a:pt x="111538" y="142221"/>
                  <a:pt x="108439" y="139121"/>
                  <a:pt x="104651" y="139121"/>
                </a:cubicBezTo>
                <a:cubicBezTo>
                  <a:pt x="100863" y="139121"/>
                  <a:pt x="97764" y="142221"/>
                  <a:pt x="97764" y="146009"/>
                </a:cubicBezTo>
                <a:lnTo>
                  <a:pt x="97764" y="157028"/>
                </a:lnTo>
                <a:cubicBezTo>
                  <a:pt x="97764" y="160816"/>
                  <a:pt x="94665" y="163915"/>
                  <a:pt x="90877" y="163915"/>
                </a:cubicBezTo>
                <a:cubicBezTo>
                  <a:pt x="87089" y="163915"/>
                  <a:pt x="83989" y="160816"/>
                  <a:pt x="83989" y="157028"/>
                </a:cubicBezTo>
                <a:lnTo>
                  <a:pt x="83989" y="146009"/>
                </a:lnTo>
                <a:cubicBezTo>
                  <a:pt x="83989" y="137021"/>
                  <a:pt x="89740" y="129376"/>
                  <a:pt x="97764" y="126518"/>
                </a:cubicBezTo>
                <a:lnTo>
                  <a:pt x="97764" y="110471"/>
                </a:ln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2" name="Text 20"/>
          <p:cNvSpPr/>
          <p:nvPr/>
        </p:nvSpPr>
        <p:spPr>
          <a:xfrm>
            <a:off x="1055464" y="5120290"/>
            <a:ext cx="1701414" cy="2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6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Human Expertise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52044" y="5578461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4" name="Text 22"/>
          <p:cNvSpPr/>
          <p:nvPr/>
        </p:nvSpPr>
        <p:spPr>
          <a:xfrm>
            <a:off x="751394" y="5543336"/>
            <a:ext cx="3843610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Complex Case Management: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Severe illness and comorbidities.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52044" y="5877882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6" name="Text 24"/>
          <p:cNvSpPr/>
          <p:nvPr/>
        </p:nvSpPr>
        <p:spPr>
          <a:xfrm>
            <a:off x="751394" y="5842758"/>
            <a:ext cx="4275575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Crisis Intervention: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Suicide risk assessment and emergency response.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52044" y="6177303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8" name="Text 26"/>
          <p:cNvSpPr/>
          <p:nvPr/>
        </p:nvSpPr>
        <p:spPr>
          <a:xfrm>
            <a:off x="751394" y="6142179"/>
            <a:ext cx="4011106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Empathy &amp; Connection: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Deep emotional attunement and healing.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52044" y="6476725"/>
            <a:ext cx="107991" cy="123419"/>
          </a:xfrm>
          <a:custGeom>
            <a:avLst/>
            <a:gdLst/>
            <a:ahLst/>
            <a:cxnLst/>
            <a:rect l="l" t="t" r="r" b="b"/>
            <a:pathLst>
              <a:path w="107991" h="123419">
                <a:moveTo>
                  <a:pt x="104809" y="16898"/>
                </a:moveTo>
                <a:cubicBezTo>
                  <a:pt x="108256" y="19405"/>
                  <a:pt x="109028" y="24226"/>
                  <a:pt x="106521" y="27673"/>
                </a:cubicBezTo>
                <a:lnTo>
                  <a:pt x="44812" y="112523"/>
                </a:lnTo>
                <a:cubicBezTo>
                  <a:pt x="43486" y="114355"/>
                  <a:pt x="41437" y="115488"/>
                  <a:pt x="39171" y="115681"/>
                </a:cubicBezTo>
                <a:cubicBezTo>
                  <a:pt x="36905" y="115874"/>
                  <a:pt x="34711" y="115030"/>
                  <a:pt x="33121" y="113439"/>
                </a:cubicBezTo>
                <a:lnTo>
                  <a:pt x="2266" y="82584"/>
                </a:lnTo>
                <a:cubicBezTo>
                  <a:pt x="-747" y="79571"/>
                  <a:pt x="-747" y="74678"/>
                  <a:pt x="2266" y="71665"/>
                </a:cubicBezTo>
                <a:cubicBezTo>
                  <a:pt x="5279" y="68652"/>
                  <a:pt x="10172" y="68652"/>
                  <a:pt x="13186" y="71665"/>
                </a:cubicBezTo>
                <a:lnTo>
                  <a:pt x="37652" y="96132"/>
                </a:lnTo>
                <a:lnTo>
                  <a:pt x="94059" y="18585"/>
                </a:lnTo>
                <a:cubicBezTo>
                  <a:pt x="96565" y="15138"/>
                  <a:pt x="101386" y="14367"/>
                  <a:pt x="104834" y="16874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0" name="Text 28"/>
          <p:cNvSpPr/>
          <p:nvPr/>
        </p:nvSpPr>
        <p:spPr>
          <a:xfrm>
            <a:off x="751394" y="6441600"/>
            <a:ext cx="4108078" cy="229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Clinical Judgment: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Nuanced understanding and flexible adaptation.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72482" y="1415492"/>
            <a:ext cx="5661831" cy="3184642"/>
          </a:xfrm>
          <a:custGeom>
            <a:avLst/>
            <a:gdLst/>
            <a:ahLst/>
            <a:cxnLst/>
            <a:rect l="l" t="t" r="r" b="b"/>
            <a:pathLst>
              <a:path w="5661831" h="3184642">
                <a:moveTo>
                  <a:pt x="70540" y="0"/>
                </a:moveTo>
                <a:lnTo>
                  <a:pt x="5591291" y="0"/>
                </a:lnTo>
                <a:cubicBezTo>
                  <a:pt x="5630249" y="0"/>
                  <a:pt x="5661831" y="31582"/>
                  <a:pt x="5661831" y="70540"/>
                </a:cubicBezTo>
                <a:lnTo>
                  <a:pt x="5661831" y="3114102"/>
                </a:lnTo>
                <a:cubicBezTo>
                  <a:pt x="5661831" y="3153060"/>
                  <a:pt x="5630249" y="3184642"/>
                  <a:pt x="5591291" y="3184642"/>
                </a:cubicBezTo>
                <a:lnTo>
                  <a:pt x="70540" y="3184642"/>
                </a:lnTo>
                <a:cubicBezTo>
                  <a:pt x="31582" y="3184642"/>
                  <a:pt x="0" y="3153060"/>
                  <a:pt x="0" y="3114102"/>
                </a:cubicBezTo>
                <a:lnTo>
                  <a:pt x="0" y="70540"/>
                </a:lnTo>
                <a:cubicBezTo>
                  <a:pt x="0" y="31608"/>
                  <a:pt x="31608" y="0"/>
                  <a:pt x="70540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332231" y="1597142"/>
            <a:ext cx="238022" cy="211575"/>
          </a:xfrm>
          <a:custGeom>
            <a:avLst/>
            <a:gdLst/>
            <a:ahLst/>
            <a:cxnLst/>
            <a:rect l="l" t="t" r="r" b="b"/>
            <a:pathLst>
              <a:path w="238022" h="211575">
                <a:moveTo>
                  <a:pt x="111118" y="35207"/>
                </a:moveTo>
                <a:lnTo>
                  <a:pt x="62935" y="88762"/>
                </a:lnTo>
                <a:cubicBezTo>
                  <a:pt x="61034" y="90870"/>
                  <a:pt x="61117" y="94134"/>
                  <a:pt x="63142" y="96159"/>
                </a:cubicBezTo>
                <a:cubicBezTo>
                  <a:pt x="75745" y="108763"/>
                  <a:pt x="96200" y="108763"/>
                  <a:pt x="108804" y="96159"/>
                </a:cubicBezTo>
                <a:lnTo>
                  <a:pt x="121945" y="83018"/>
                </a:lnTo>
                <a:cubicBezTo>
                  <a:pt x="123680" y="81283"/>
                  <a:pt x="125870" y="80332"/>
                  <a:pt x="128102" y="80167"/>
                </a:cubicBezTo>
                <a:cubicBezTo>
                  <a:pt x="130912" y="79919"/>
                  <a:pt x="133805" y="80870"/>
                  <a:pt x="135953" y="83018"/>
                </a:cubicBezTo>
                <a:lnTo>
                  <a:pt x="208930" y="155375"/>
                </a:lnTo>
                <a:lnTo>
                  <a:pt x="238022" y="132234"/>
                </a:lnTo>
                <a:lnTo>
                  <a:pt x="238022" y="13223"/>
                </a:lnTo>
                <a:lnTo>
                  <a:pt x="191740" y="39670"/>
                </a:lnTo>
                <a:lnTo>
                  <a:pt x="181905" y="33100"/>
                </a:lnTo>
                <a:cubicBezTo>
                  <a:pt x="175376" y="28761"/>
                  <a:pt x="167731" y="26447"/>
                  <a:pt x="159880" y="26447"/>
                </a:cubicBezTo>
                <a:lnTo>
                  <a:pt x="130788" y="26447"/>
                </a:lnTo>
                <a:cubicBezTo>
                  <a:pt x="130333" y="26447"/>
                  <a:pt x="129838" y="26447"/>
                  <a:pt x="129383" y="26488"/>
                </a:cubicBezTo>
                <a:cubicBezTo>
                  <a:pt x="122399" y="26860"/>
                  <a:pt x="115829" y="30001"/>
                  <a:pt x="111118" y="35207"/>
                </a:cubicBezTo>
                <a:close/>
                <a:moveTo>
                  <a:pt x="48183" y="75498"/>
                </a:moveTo>
                <a:lnTo>
                  <a:pt x="92316" y="26447"/>
                </a:lnTo>
                <a:lnTo>
                  <a:pt x="75952" y="26447"/>
                </a:lnTo>
                <a:cubicBezTo>
                  <a:pt x="65415" y="26447"/>
                  <a:pt x="55332" y="30620"/>
                  <a:pt x="47894" y="38059"/>
                </a:cubicBezTo>
                <a:lnTo>
                  <a:pt x="46282" y="39670"/>
                </a:lnTo>
                <a:lnTo>
                  <a:pt x="0" y="13223"/>
                </a:lnTo>
                <a:lnTo>
                  <a:pt x="0" y="132234"/>
                </a:lnTo>
                <a:lnTo>
                  <a:pt x="64630" y="186078"/>
                </a:lnTo>
                <a:cubicBezTo>
                  <a:pt x="74134" y="194012"/>
                  <a:pt x="86118" y="198351"/>
                  <a:pt x="98473" y="198351"/>
                </a:cubicBezTo>
                <a:lnTo>
                  <a:pt x="104961" y="198351"/>
                </a:lnTo>
                <a:lnTo>
                  <a:pt x="102068" y="195459"/>
                </a:lnTo>
                <a:cubicBezTo>
                  <a:pt x="98184" y="191574"/>
                  <a:pt x="98184" y="185293"/>
                  <a:pt x="102068" y="181450"/>
                </a:cubicBezTo>
                <a:cubicBezTo>
                  <a:pt x="105953" y="177607"/>
                  <a:pt x="112234" y="177566"/>
                  <a:pt x="116077" y="181450"/>
                </a:cubicBezTo>
                <a:lnTo>
                  <a:pt x="133019" y="198393"/>
                </a:lnTo>
                <a:lnTo>
                  <a:pt x="136739" y="198393"/>
                </a:lnTo>
                <a:cubicBezTo>
                  <a:pt x="144631" y="198393"/>
                  <a:pt x="152359" y="196616"/>
                  <a:pt x="159384" y="193310"/>
                </a:cubicBezTo>
                <a:lnTo>
                  <a:pt x="148350" y="182235"/>
                </a:lnTo>
                <a:cubicBezTo>
                  <a:pt x="144466" y="178351"/>
                  <a:pt x="144466" y="172070"/>
                  <a:pt x="148350" y="168227"/>
                </a:cubicBezTo>
                <a:cubicBezTo>
                  <a:pt x="152235" y="164384"/>
                  <a:pt x="158516" y="164342"/>
                  <a:pt x="162359" y="168227"/>
                </a:cubicBezTo>
                <a:lnTo>
                  <a:pt x="175582" y="181450"/>
                </a:lnTo>
                <a:lnTo>
                  <a:pt x="182814" y="174219"/>
                </a:lnTo>
                <a:cubicBezTo>
                  <a:pt x="186492" y="170541"/>
                  <a:pt x="187566" y="165210"/>
                  <a:pt x="185954" y="160541"/>
                </a:cubicBezTo>
                <a:lnTo>
                  <a:pt x="128970" y="104011"/>
                </a:lnTo>
                <a:lnTo>
                  <a:pt x="122813" y="110168"/>
                </a:lnTo>
                <a:cubicBezTo>
                  <a:pt x="102440" y="130540"/>
                  <a:pt x="69464" y="130540"/>
                  <a:pt x="49092" y="110168"/>
                </a:cubicBezTo>
                <a:cubicBezTo>
                  <a:pt x="39588" y="100663"/>
                  <a:pt x="39216" y="85415"/>
                  <a:pt x="48183" y="75456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3" name="Text 31"/>
          <p:cNvSpPr/>
          <p:nvPr/>
        </p:nvSpPr>
        <p:spPr>
          <a:xfrm>
            <a:off x="6583476" y="1562017"/>
            <a:ext cx="5210030" cy="2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6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Hybrid Model Vision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19008" y="1949767"/>
            <a:ext cx="5439236" cy="6876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</a:t>
            </a:r>
            <a:pPr>
              <a:lnSpc>
                <a:spcPct val="140000"/>
              </a:lnSpc>
            </a:pPr>
            <a:r>
              <a:rPr lang="en-US" sz="1111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collaborative approach</a:t>
            </a:r>
            <a:pPr>
              <a:lnSpc>
                <a:spcPct val="140000"/>
              </a:lnSpc>
            </a:pPr>
            <a:r>
              <a:rPr lang="en-US" sz="111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where AI augments, not replaces, human clinicians. AI handles routine tasks, data analysis, and continuous support, while therapists focus on complex cases and deep therapeutic work.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19008" y="2742484"/>
            <a:ext cx="5368711" cy="1516286"/>
          </a:xfrm>
          <a:custGeom>
            <a:avLst/>
            <a:gdLst/>
            <a:ahLst/>
            <a:cxnLst/>
            <a:rect l="l" t="t" r="r" b="b"/>
            <a:pathLst>
              <a:path w="5368711" h="1516286">
                <a:moveTo>
                  <a:pt x="70522" y="0"/>
                </a:moveTo>
                <a:lnTo>
                  <a:pt x="5298189" y="0"/>
                </a:lnTo>
                <a:cubicBezTo>
                  <a:pt x="5337138" y="0"/>
                  <a:pt x="5368711" y="31574"/>
                  <a:pt x="5368711" y="70522"/>
                </a:cubicBezTo>
                <a:lnTo>
                  <a:pt x="5368711" y="1445764"/>
                </a:lnTo>
                <a:cubicBezTo>
                  <a:pt x="5368711" y="1484712"/>
                  <a:pt x="5337138" y="1516286"/>
                  <a:pt x="5298189" y="1516286"/>
                </a:cubicBezTo>
                <a:lnTo>
                  <a:pt x="70522" y="1516286"/>
                </a:lnTo>
                <a:cubicBezTo>
                  <a:pt x="31574" y="1516286"/>
                  <a:pt x="0" y="1484712"/>
                  <a:pt x="0" y="1445764"/>
                </a:cubicBezTo>
                <a:lnTo>
                  <a:pt x="0" y="70522"/>
                </a:lnTo>
                <a:cubicBezTo>
                  <a:pt x="0" y="31600"/>
                  <a:pt x="31600" y="0"/>
                  <a:pt x="7052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6460023" y="2883499"/>
            <a:ext cx="5157137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Example Workflow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60023" y="3165358"/>
            <a:ext cx="149866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608442" y="3165358"/>
            <a:ext cx="2450742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daily check-ins &amp; skill reinforcement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60023" y="3411920"/>
            <a:ext cx="176312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35475" y="3411920"/>
            <a:ext cx="3085466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Weekly deep-dive sessions with human therapist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60023" y="3658482"/>
            <a:ext cx="176312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639090" y="3658482"/>
            <a:ext cx="3050204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summary &amp; data insights provided to therapist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60023" y="3905043"/>
            <a:ext cx="176312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35302" y="3905043"/>
            <a:ext cx="2847445" cy="211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1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Crisis escalation protocols &amp; human oversight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166973" y="4713773"/>
            <a:ext cx="5677258" cy="2098117"/>
          </a:xfrm>
          <a:custGeom>
            <a:avLst/>
            <a:gdLst/>
            <a:ahLst/>
            <a:cxnLst/>
            <a:rect l="l" t="t" r="r" b="b"/>
            <a:pathLst>
              <a:path w="5677258" h="2098117">
                <a:moveTo>
                  <a:pt x="70518" y="0"/>
                </a:moveTo>
                <a:lnTo>
                  <a:pt x="5606740" y="0"/>
                </a:lnTo>
                <a:cubicBezTo>
                  <a:pt x="5645686" y="0"/>
                  <a:pt x="5677258" y="31572"/>
                  <a:pt x="5677258" y="70518"/>
                </a:cubicBezTo>
                <a:lnTo>
                  <a:pt x="5677258" y="2027599"/>
                </a:lnTo>
                <a:cubicBezTo>
                  <a:pt x="5677258" y="2066545"/>
                  <a:pt x="5645686" y="2098117"/>
                  <a:pt x="5606740" y="2098117"/>
                </a:cubicBezTo>
                <a:lnTo>
                  <a:pt x="70518" y="2098117"/>
                </a:lnTo>
                <a:cubicBezTo>
                  <a:pt x="31572" y="2098117"/>
                  <a:pt x="0" y="2066545"/>
                  <a:pt x="0" y="2027599"/>
                </a:cubicBezTo>
                <a:lnTo>
                  <a:pt x="0" y="70518"/>
                </a:lnTo>
                <a:cubicBezTo>
                  <a:pt x="0" y="31598"/>
                  <a:pt x="31598" y="0"/>
                  <a:pt x="70518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6330027" y="4889913"/>
            <a:ext cx="176312" cy="176312"/>
          </a:xfrm>
          <a:custGeom>
            <a:avLst/>
            <a:gdLst/>
            <a:ahLst/>
            <a:cxnLst/>
            <a:rect l="l" t="t" r="r" b="b"/>
            <a:pathLst>
              <a:path w="176312" h="176312">
                <a:moveTo>
                  <a:pt x="22039" y="22039"/>
                </a:moveTo>
                <a:cubicBezTo>
                  <a:pt x="22039" y="15944"/>
                  <a:pt x="17115" y="11020"/>
                  <a:pt x="11020" y="11020"/>
                </a:cubicBezTo>
                <a:cubicBezTo>
                  <a:pt x="4924" y="11020"/>
                  <a:pt x="0" y="15944"/>
                  <a:pt x="0" y="22039"/>
                </a:cubicBezTo>
                <a:lnTo>
                  <a:pt x="0" y="137744"/>
                </a:lnTo>
                <a:cubicBezTo>
                  <a:pt x="0" y="152965"/>
                  <a:pt x="12328" y="165293"/>
                  <a:pt x="27549" y="165293"/>
                </a:cubicBezTo>
                <a:lnTo>
                  <a:pt x="165293" y="165293"/>
                </a:lnTo>
                <a:cubicBezTo>
                  <a:pt x="171388" y="165293"/>
                  <a:pt x="176312" y="160368"/>
                  <a:pt x="176312" y="154273"/>
                </a:cubicBezTo>
                <a:cubicBezTo>
                  <a:pt x="176312" y="148178"/>
                  <a:pt x="171388" y="143254"/>
                  <a:pt x="165293" y="143254"/>
                </a:cubicBezTo>
                <a:lnTo>
                  <a:pt x="27549" y="143254"/>
                </a:lnTo>
                <a:cubicBezTo>
                  <a:pt x="24518" y="143254"/>
                  <a:pt x="22039" y="140774"/>
                  <a:pt x="22039" y="137744"/>
                </a:cubicBezTo>
                <a:lnTo>
                  <a:pt x="22039" y="22039"/>
                </a:lnTo>
                <a:close/>
                <a:moveTo>
                  <a:pt x="162056" y="51861"/>
                </a:moveTo>
                <a:cubicBezTo>
                  <a:pt x="166360" y="47556"/>
                  <a:pt x="166360" y="40566"/>
                  <a:pt x="162056" y="36261"/>
                </a:cubicBezTo>
                <a:cubicBezTo>
                  <a:pt x="157751" y="31957"/>
                  <a:pt x="150761" y="31957"/>
                  <a:pt x="146456" y="36261"/>
                </a:cubicBezTo>
                <a:lnTo>
                  <a:pt x="110195" y="72557"/>
                </a:lnTo>
                <a:lnTo>
                  <a:pt x="90429" y="52825"/>
                </a:lnTo>
                <a:cubicBezTo>
                  <a:pt x="86124" y="48520"/>
                  <a:pt x="79134" y="48520"/>
                  <a:pt x="74829" y="52825"/>
                </a:cubicBezTo>
                <a:lnTo>
                  <a:pt x="41771" y="85883"/>
                </a:lnTo>
                <a:cubicBezTo>
                  <a:pt x="37466" y="90188"/>
                  <a:pt x="37466" y="97178"/>
                  <a:pt x="41771" y="101483"/>
                </a:cubicBezTo>
                <a:cubicBezTo>
                  <a:pt x="46075" y="105787"/>
                  <a:pt x="53066" y="105787"/>
                  <a:pt x="57370" y="101483"/>
                </a:cubicBezTo>
                <a:lnTo>
                  <a:pt x="82646" y="76207"/>
                </a:lnTo>
                <a:lnTo>
                  <a:pt x="102413" y="95973"/>
                </a:lnTo>
                <a:cubicBezTo>
                  <a:pt x="106717" y="100278"/>
                  <a:pt x="113708" y="100278"/>
                  <a:pt x="118012" y="95973"/>
                </a:cubicBezTo>
                <a:lnTo>
                  <a:pt x="162090" y="51895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7" name="Text 45"/>
          <p:cNvSpPr/>
          <p:nvPr/>
        </p:nvSpPr>
        <p:spPr>
          <a:xfrm>
            <a:off x="6528379" y="4854789"/>
            <a:ext cx="5262924" cy="246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8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Optimizing Cost &amp; Outcomes</a:t>
            </a:r>
            <a:endParaRPr lang="en-US" sz="1600" dirty="0"/>
          </a:p>
        </p:txBody>
      </p:sp>
      <p:pic>
        <p:nvPicPr>
          <p:cNvPr id="48" name="Image 0" descr="https://kimi-img.moonshot.cn/pub/slides/26-01-26-01:25:46-d5r546jkvk6l0c3fqfn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307988" y="5171944"/>
            <a:ext cx="4936746" cy="1498655"/>
          </a:xfrm>
          <a:prstGeom prst="roundRect">
            <a:avLst>
              <a:gd name="adj" fmla="val 0"/>
            </a:avLst>
          </a:prstGeom>
        </p:spPr>
      </p:pic>
      <p:sp>
        <p:nvSpPr>
          <p:cNvPr id="49" name="Text 46"/>
          <p:cNvSpPr/>
          <p:nvPr/>
        </p:nvSpPr>
        <p:spPr>
          <a:xfrm>
            <a:off x="352625" y="6882036"/>
            <a:ext cx="2415479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HeyNoah, 2025 • Exploration, 2024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8543057" y="6882036"/>
            <a:ext cx="3358751" cy="176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2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= Artificial Intelligence • CBT = Cognitive Behavioral Therapy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6c4889991e64420860a1740db7ddee000626deeb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28418" b="2841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95000"/>
                </a:srgbClr>
              </a:gs>
              <a:gs pos="100000">
                <a:srgbClr val="1A202C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729325" y="623032"/>
            <a:ext cx="733425" cy="666750"/>
          </a:xfrm>
          <a:custGeom>
            <a:avLst/>
            <a:gdLst/>
            <a:ahLst/>
            <a:cxnLst/>
            <a:rect l="l" t="t" r="r" b="b"/>
            <a:pathLst>
              <a:path w="733425" h="666750">
                <a:moveTo>
                  <a:pt x="333375" y="0"/>
                </a:moveTo>
                <a:lnTo>
                  <a:pt x="400050" y="0"/>
                </a:lnTo>
                <a:cubicBezTo>
                  <a:pt x="584045" y="0"/>
                  <a:pt x="733425" y="149380"/>
                  <a:pt x="733425" y="333375"/>
                </a:cubicBezTo>
                <a:lnTo>
                  <a:pt x="733425" y="333375"/>
                </a:lnTo>
                <a:cubicBezTo>
                  <a:pt x="733425" y="517370"/>
                  <a:pt x="584045" y="666750"/>
                  <a:pt x="400050" y="666750"/>
                </a:cubicBezTo>
                <a:lnTo>
                  <a:pt x="333375" y="666750"/>
                </a:lnTo>
                <a:cubicBezTo>
                  <a:pt x="149380" y="666750"/>
                  <a:pt x="0" y="517370"/>
                  <a:pt x="0" y="333375"/>
                </a:cubicBezTo>
                <a:lnTo>
                  <a:pt x="0" y="333375"/>
                </a:lnTo>
                <a:cubicBezTo>
                  <a:pt x="0" y="149380"/>
                  <a:pt x="149380" y="0"/>
                  <a:pt x="333375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5924550" y="77539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61404" y="58333"/>
                </a:moveTo>
                <a:lnTo>
                  <a:pt x="171450" y="72197"/>
                </a:lnTo>
                <a:lnTo>
                  <a:pt x="181496" y="58333"/>
                </a:lnTo>
                <a:cubicBezTo>
                  <a:pt x="198239" y="35161"/>
                  <a:pt x="225162" y="21431"/>
                  <a:pt x="253759" y="21431"/>
                </a:cubicBezTo>
                <a:cubicBezTo>
                  <a:pt x="302984" y="21431"/>
                  <a:pt x="342900" y="61347"/>
                  <a:pt x="342900" y="110572"/>
                </a:cubicBezTo>
                <a:lnTo>
                  <a:pt x="342900" y="112313"/>
                </a:lnTo>
                <a:cubicBezTo>
                  <a:pt x="342900" y="187456"/>
                  <a:pt x="249205" y="274722"/>
                  <a:pt x="200315" y="312026"/>
                </a:cubicBezTo>
                <a:cubicBezTo>
                  <a:pt x="192011" y="318321"/>
                  <a:pt x="181831" y="321469"/>
                  <a:pt x="171450" y="321469"/>
                </a:cubicBezTo>
                <a:cubicBezTo>
                  <a:pt x="161069" y="321469"/>
                  <a:pt x="150822" y="318388"/>
                  <a:pt x="142585" y="312026"/>
                </a:cubicBezTo>
                <a:cubicBezTo>
                  <a:pt x="93695" y="274722"/>
                  <a:pt x="0" y="187456"/>
                  <a:pt x="0" y="112313"/>
                </a:cubicBezTo>
                <a:lnTo>
                  <a:pt x="0" y="110572"/>
                </a:lnTo>
                <a:cubicBezTo>
                  <a:pt x="0" y="61347"/>
                  <a:pt x="39916" y="21431"/>
                  <a:pt x="89141" y="21431"/>
                </a:cubicBezTo>
                <a:cubicBezTo>
                  <a:pt x="117738" y="21431"/>
                  <a:pt x="144661" y="35161"/>
                  <a:pt x="161404" y="58333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6" name="Text 3"/>
          <p:cNvSpPr/>
          <p:nvPr/>
        </p:nvSpPr>
        <p:spPr>
          <a:xfrm>
            <a:off x="1076399" y="1744266"/>
            <a:ext cx="1003935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Technology with Empathy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2124" y="2687092"/>
            <a:ext cx="98679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in psychiatry is not about replacing human connection—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162124" y="3210967"/>
            <a:ext cx="98679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it's about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extending care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those who need it,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162124" y="3734842"/>
            <a:ext cx="98679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when they need it, and how they need it.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25228" y="4417033"/>
            <a:ext cx="9736931" cy="1240631"/>
          </a:xfrm>
          <a:custGeom>
            <a:avLst/>
            <a:gdLst/>
            <a:ahLst/>
            <a:cxnLst/>
            <a:rect l="l" t="t" r="r" b="b"/>
            <a:pathLst>
              <a:path w="9736931" h="1240631">
                <a:moveTo>
                  <a:pt x="152399" y="0"/>
                </a:moveTo>
                <a:lnTo>
                  <a:pt x="9584532" y="0"/>
                </a:lnTo>
                <a:cubicBezTo>
                  <a:pt x="9668643" y="0"/>
                  <a:pt x="9736931" y="68288"/>
                  <a:pt x="9736931" y="152399"/>
                </a:cubicBezTo>
                <a:lnTo>
                  <a:pt x="9736931" y="1088232"/>
                </a:lnTo>
                <a:cubicBezTo>
                  <a:pt x="9736931" y="1172343"/>
                  <a:pt x="9668643" y="1240631"/>
                  <a:pt x="9584532" y="1240631"/>
                </a:cubicBezTo>
                <a:lnTo>
                  <a:pt x="152399" y="1240631"/>
                </a:lnTo>
                <a:cubicBezTo>
                  <a:pt x="68288" y="1240631"/>
                  <a:pt x="0" y="1172343"/>
                  <a:pt x="0" y="1088232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solidFill>
            <a:srgbClr val="4A6572">
              <a:alpha val="40000"/>
            </a:srgbClr>
          </a:solidFill>
          <a:ln w="15875">
            <a:solidFill>
              <a:srgbClr val="B8935A">
                <a:alpha val="30196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88281" y="4727711"/>
            <a:ext cx="92202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future lies in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technology that listens, learns, and collaborates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human wisdom to heal minds and transform lives.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111066" y="601581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0184" y="18752"/>
                </a:moveTo>
                <a:cubicBezTo>
                  <a:pt x="40184" y="8405"/>
                  <a:pt x="48589" y="0"/>
                  <a:pt x="58936" y="0"/>
                </a:cubicBezTo>
                <a:lnTo>
                  <a:pt x="66973" y="0"/>
                </a:lnTo>
                <a:cubicBezTo>
                  <a:pt x="72900" y="0"/>
                  <a:pt x="77688" y="4789"/>
                  <a:pt x="77688" y="10716"/>
                </a:cubicBezTo>
                <a:lnTo>
                  <a:pt x="77688" y="160734"/>
                </a:lnTo>
                <a:cubicBezTo>
                  <a:pt x="77688" y="166661"/>
                  <a:pt x="72900" y="171450"/>
                  <a:pt x="66973" y="171450"/>
                </a:cubicBezTo>
                <a:lnTo>
                  <a:pt x="56257" y="171450"/>
                </a:lnTo>
                <a:cubicBezTo>
                  <a:pt x="46278" y="171450"/>
                  <a:pt x="37873" y="164619"/>
                  <a:pt x="35496" y="155377"/>
                </a:cubicBezTo>
                <a:cubicBezTo>
                  <a:pt x="35261" y="155377"/>
                  <a:pt x="35060" y="155377"/>
                  <a:pt x="34826" y="155377"/>
                </a:cubicBezTo>
                <a:cubicBezTo>
                  <a:pt x="20025" y="155377"/>
                  <a:pt x="8037" y="143388"/>
                  <a:pt x="8037" y="128588"/>
                </a:cubicBezTo>
                <a:cubicBezTo>
                  <a:pt x="8037" y="122560"/>
                  <a:pt x="10046" y="117001"/>
                  <a:pt x="13395" y="112514"/>
                </a:cubicBezTo>
                <a:cubicBezTo>
                  <a:pt x="6898" y="107625"/>
                  <a:pt x="2679" y="99856"/>
                  <a:pt x="2679" y="91083"/>
                </a:cubicBezTo>
                <a:cubicBezTo>
                  <a:pt x="2679" y="80736"/>
                  <a:pt x="8573" y="71728"/>
                  <a:pt x="17145" y="67274"/>
                </a:cubicBezTo>
                <a:cubicBezTo>
                  <a:pt x="14767" y="63256"/>
                  <a:pt x="13395" y="58568"/>
                  <a:pt x="13395" y="53578"/>
                </a:cubicBezTo>
                <a:cubicBezTo>
                  <a:pt x="13395" y="38777"/>
                  <a:pt x="25383" y="26789"/>
                  <a:pt x="40184" y="26789"/>
                </a:cubicBezTo>
                <a:lnTo>
                  <a:pt x="40184" y="18752"/>
                </a:lnTo>
                <a:close/>
                <a:moveTo>
                  <a:pt x="131266" y="18752"/>
                </a:moveTo>
                <a:lnTo>
                  <a:pt x="131266" y="26789"/>
                </a:lnTo>
                <a:cubicBezTo>
                  <a:pt x="146067" y="26789"/>
                  <a:pt x="158055" y="38777"/>
                  <a:pt x="158055" y="53578"/>
                </a:cubicBezTo>
                <a:cubicBezTo>
                  <a:pt x="158055" y="58601"/>
                  <a:pt x="156683" y="63289"/>
                  <a:pt x="154305" y="67274"/>
                </a:cubicBezTo>
                <a:cubicBezTo>
                  <a:pt x="162911" y="71728"/>
                  <a:pt x="168771" y="80702"/>
                  <a:pt x="168771" y="91083"/>
                </a:cubicBezTo>
                <a:cubicBezTo>
                  <a:pt x="168771" y="99856"/>
                  <a:pt x="164552" y="107625"/>
                  <a:pt x="158055" y="112514"/>
                </a:cubicBezTo>
                <a:cubicBezTo>
                  <a:pt x="161404" y="117001"/>
                  <a:pt x="163413" y="122560"/>
                  <a:pt x="163413" y="128588"/>
                </a:cubicBezTo>
                <a:cubicBezTo>
                  <a:pt x="163413" y="143388"/>
                  <a:pt x="151425" y="155377"/>
                  <a:pt x="136624" y="155377"/>
                </a:cubicBezTo>
                <a:cubicBezTo>
                  <a:pt x="136390" y="155377"/>
                  <a:pt x="136189" y="155377"/>
                  <a:pt x="135954" y="155377"/>
                </a:cubicBezTo>
                <a:cubicBezTo>
                  <a:pt x="133577" y="164619"/>
                  <a:pt x="125172" y="171450"/>
                  <a:pt x="115193" y="171450"/>
                </a:cubicBezTo>
                <a:lnTo>
                  <a:pt x="104477" y="171450"/>
                </a:lnTo>
                <a:cubicBezTo>
                  <a:pt x="98550" y="171450"/>
                  <a:pt x="93762" y="166661"/>
                  <a:pt x="93762" y="160734"/>
                </a:cubicBezTo>
                <a:lnTo>
                  <a:pt x="93762" y="10716"/>
                </a:lnTo>
                <a:cubicBezTo>
                  <a:pt x="93762" y="4789"/>
                  <a:pt x="98550" y="0"/>
                  <a:pt x="104477" y="0"/>
                </a:cubicBezTo>
                <a:lnTo>
                  <a:pt x="112514" y="0"/>
                </a:lnTo>
                <a:cubicBezTo>
                  <a:pt x="122861" y="0"/>
                  <a:pt x="131266" y="8405"/>
                  <a:pt x="131266" y="18752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3" name="Text 10"/>
          <p:cNvSpPr/>
          <p:nvPr/>
        </p:nvSpPr>
        <p:spPr>
          <a:xfrm>
            <a:off x="3334792" y="5968194"/>
            <a:ext cx="128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881749" y="5987355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30196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5219774" y="6015819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cubicBezTo>
                  <a:pt x="87265" y="0"/>
                  <a:pt x="88806" y="335"/>
                  <a:pt x="90212" y="971"/>
                </a:cubicBezTo>
                <a:lnTo>
                  <a:pt x="153300" y="27727"/>
                </a:lnTo>
                <a:cubicBezTo>
                  <a:pt x="160667" y="30841"/>
                  <a:pt x="166159" y="38107"/>
                  <a:pt x="166126" y="46881"/>
                </a:cubicBezTo>
                <a:cubicBezTo>
                  <a:pt x="165958" y="80099"/>
                  <a:pt x="152296" y="140877"/>
                  <a:pt x="94599" y="168503"/>
                </a:cubicBezTo>
                <a:cubicBezTo>
                  <a:pt x="89007" y="171182"/>
                  <a:pt x="82510" y="171182"/>
                  <a:pt x="76918" y="168503"/>
                </a:cubicBezTo>
                <a:cubicBezTo>
                  <a:pt x="19188" y="140877"/>
                  <a:pt x="5559" y="80099"/>
                  <a:pt x="5391" y="46881"/>
                </a:cubicBezTo>
                <a:cubicBezTo>
                  <a:pt x="5358" y="38107"/>
                  <a:pt x="10850" y="30841"/>
                  <a:pt x="18217" y="27727"/>
                </a:cubicBezTo>
                <a:lnTo>
                  <a:pt x="81271" y="971"/>
                </a:lnTo>
                <a:cubicBezTo>
                  <a:pt x="82678" y="335"/>
                  <a:pt x="84185" y="0"/>
                  <a:pt x="85725" y="0"/>
                </a:cubicBezTo>
                <a:close/>
                <a:moveTo>
                  <a:pt x="85725" y="22369"/>
                </a:moveTo>
                <a:lnTo>
                  <a:pt x="85725" y="148981"/>
                </a:lnTo>
                <a:cubicBezTo>
                  <a:pt x="131936" y="126612"/>
                  <a:pt x="144360" y="77052"/>
                  <a:pt x="144661" y="47383"/>
                </a:cubicBezTo>
                <a:lnTo>
                  <a:pt x="85725" y="22402"/>
                </a:lnTo>
                <a:lnTo>
                  <a:pt x="85725" y="22402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6" name="Text 13"/>
          <p:cNvSpPr/>
          <p:nvPr/>
        </p:nvSpPr>
        <p:spPr>
          <a:xfrm>
            <a:off x="5443500" y="5968194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Ethically Grounded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194538" y="5987355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30196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7511132" y="6015819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07156" y="5358"/>
                </a:moveTo>
                <a:cubicBezTo>
                  <a:pt x="126377" y="5358"/>
                  <a:pt x="141982" y="20963"/>
                  <a:pt x="141982" y="40184"/>
                </a:cubicBezTo>
                <a:cubicBezTo>
                  <a:pt x="141982" y="59404"/>
                  <a:pt x="126377" y="75009"/>
                  <a:pt x="107156" y="75009"/>
                </a:cubicBezTo>
                <a:cubicBezTo>
                  <a:pt x="87935" y="75009"/>
                  <a:pt x="72330" y="59404"/>
                  <a:pt x="72330" y="40184"/>
                </a:cubicBezTo>
                <a:cubicBezTo>
                  <a:pt x="72330" y="20963"/>
                  <a:pt x="87935" y="5358"/>
                  <a:pt x="107156" y="5358"/>
                </a:cubicBezTo>
                <a:close/>
                <a:moveTo>
                  <a:pt x="32147" y="29468"/>
                </a:moveTo>
                <a:cubicBezTo>
                  <a:pt x="45454" y="29468"/>
                  <a:pt x="56257" y="40271"/>
                  <a:pt x="56257" y="53578"/>
                </a:cubicBezTo>
                <a:cubicBezTo>
                  <a:pt x="56257" y="66885"/>
                  <a:pt x="45454" y="77688"/>
                  <a:pt x="32147" y="77688"/>
                </a:cubicBezTo>
                <a:cubicBezTo>
                  <a:pt x="18840" y="77688"/>
                  <a:pt x="8037" y="66885"/>
                  <a:pt x="8037" y="53578"/>
                </a:cubicBezTo>
                <a:cubicBezTo>
                  <a:pt x="8037" y="40271"/>
                  <a:pt x="18840" y="29468"/>
                  <a:pt x="32147" y="29468"/>
                </a:cubicBezTo>
                <a:close/>
                <a:moveTo>
                  <a:pt x="0" y="139303"/>
                </a:moveTo>
                <a:cubicBezTo>
                  <a:pt x="0" y="115628"/>
                  <a:pt x="19188" y="96441"/>
                  <a:pt x="42863" y="96441"/>
                </a:cubicBezTo>
                <a:cubicBezTo>
                  <a:pt x="47149" y="96441"/>
                  <a:pt x="51301" y="97077"/>
                  <a:pt x="55219" y="98249"/>
                </a:cubicBezTo>
                <a:cubicBezTo>
                  <a:pt x="44202" y="110572"/>
                  <a:pt x="37505" y="126846"/>
                  <a:pt x="37505" y="144661"/>
                </a:cubicBezTo>
                <a:lnTo>
                  <a:pt x="37505" y="150019"/>
                </a:lnTo>
                <a:cubicBezTo>
                  <a:pt x="37505" y="153836"/>
                  <a:pt x="38308" y="157453"/>
                  <a:pt x="39748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39303"/>
                </a:lnTo>
                <a:close/>
                <a:moveTo>
                  <a:pt x="174564" y="160734"/>
                </a:moveTo>
                <a:cubicBezTo>
                  <a:pt x="176004" y="157453"/>
                  <a:pt x="176808" y="153836"/>
                  <a:pt x="176808" y="150019"/>
                </a:cubicBezTo>
                <a:lnTo>
                  <a:pt x="176808" y="144661"/>
                </a:lnTo>
                <a:cubicBezTo>
                  <a:pt x="176808" y="126846"/>
                  <a:pt x="170111" y="110572"/>
                  <a:pt x="159094" y="98249"/>
                </a:cubicBezTo>
                <a:cubicBezTo>
                  <a:pt x="163011" y="97077"/>
                  <a:pt x="167164" y="96441"/>
                  <a:pt x="171450" y="96441"/>
                </a:cubicBezTo>
                <a:cubicBezTo>
                  <a:pt x="195125" y="96441"/>
                  <a:pt x="214313" y="115628"/>
                  <a:pt x="214313" y="139303"/>
                </a:cubicBezTo>
                <a:lnTo>
                  <a:pt x="214313" y="150019"/>
                </a:lnTo>
                <a:cubicBezTo>
                  <a:pt x="214313" y="155946"/>
                  <a:pt x="209524" y="160734"/>
                  <a:pt x="203597" y="160734"/>
                </a:cubicBezTo>
                <a:lnTo>
                  <a:pt x="174564" y="160734"/>
                </a:lnTo>
                <a:close/>
                <a:moveTo>
                  <a:pt x="158055" y="53578"/>
                </a:moveTo>
                <a:cubicBezTo>
                  <a:pt x="158055" y="40271"/>
                  <a:pt x="168859" y="29468"/>
                  <a:pt x="182166" y="29468"/>
                </a:cubicBezTo>
                <a:cubicBezTo>
                  <a:pt x="195472" y="29468"/>
                  <a:pt x="206276" y="40271"/>
                  <a:pt x="206276" y="53578"/>
                </a:cubicBezTo>
                <a:cubicBezTo>
                  <a:pt x="206276" y="66885"/>
                  <a:pt x="195472" y="77688"/>
                  <a:pt x="182166" y="77688"/>
                </a:cubicBezTo>
                <a:cubicBezTo>
                  <a:pt x="168859" y="77688"/>
                  <a:pt x="158055" y="66885"/>
                  <a:pt x="158055" y="53578"/>
                </a:cubicBezTo>
                <a:close/>
                <a:moveTo>
                  <a:pt x="53578" y="144661"/>
                </a:moveTo>
                <a:cubicBezTo>
                  <a:pt x="53578" y="115059"/>
                  <a:pt x="77554" y="91083"/>
                  <a:pt x="107156" y="91083"/>
                </a:cubicBezTo>
                <a:cubicBezTo>
                  <a:pt x="136758" y="91083"/>
                  <a:pt x="160734" y="115059"/>
                  <a:pt x="160734" y="144661"/>
                </a:cubicBezTo>
                <a:lnTo>
                  <a:pt x="160734" y="150019"/>
                </a:lnTo>
                <a:cubicBezTo>
                  <a:pt x="160734" y="155946"/>
                  <a:pt x="155946" y="160734"/>
                  <a:pt x="150019" y="160734"/>
                </a:cubicBezTo>
                <a:lnTo>
                  <a:pt x="64294" y="160734"/>
                </a:lnTo>
                <a:cubicBezTo>
                  <a:pt x="58367" y="160734"/>
                  <a:pt x="53578" y="155946"/>
                  <a:pt x="53578" y="150019"/>
                </a:cubicBezTo>
                <a:lnTo>
                  <a:pt x="53578" y="144661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9" name="Text 16"/>
          <p:cNvSpPr/>
          <p:nvPr/>
        </p:nvSpPr>
        <p:spPr>
          <a:xfrm>
            <a:off x="7756289" y="5968194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Human-Centered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PRESENTATION OVERVIEW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Journey Through AI-Psychiatry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447540"/>
            <a:ext cx="5580459" cy="2209800"/>
          </a:xfrm>
          <a:custGeom>
            <a:avLst/>
            <a:gdLst/>
            <a:ahLst/>
            <a:cxnLst/>
            <a:rect l="l" t="t" r="r" b="b"/>
            <a:pathLst>
              <a:path w="5580459" h="2209800">
                <a:moveTo>
                  <a:pt x="35719" y="0"/>
                </a:moveTo>
                <a:lnTo>
                  <a:pt x="5504265" y="0"/>
                </a:lnTo>
                <a:cubicBezTo>
                  <a:pt x="5546346" y="0"/>
                  <a:pt x="5580459" y="34113"/>
                  <a:pt x="5580459" y="76194"/>
                </a:cubicBezTo>
                <a:lnTo>
                  <a:pt x="5580459" y="2133606"/>
                </a:lnTo>
                <a:cubicBezTo>
                  <a:pt x="5580459" y="2175687"/>
                  <a:pt x="5546346" y="2209800"/>
                  <a:pt x="5504265" y="2209800"/>
                </a:cubicBez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2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398859" y="1447540"/>
            <a:ext cx="35719" cy="2209800"/>
          </a:xfrm>
          <a:custGeom>
            <a:avLst/>
            <a:gdLst/>
            <a:ahLst/>
            <a:cxnLst/>
            <a:rect l="l" t="t" r="r" b="b"/>
            <a:pathLst>
              <a:path w="35719" h="2209800">
                <a:moveTo>
                  <a:pt x="35719" y="0"/>
                </a:moveTo>
                <a:lnTo>
                  <a:pt x="35719" y="0"/>
                </a:lnTo>
                <a:lnTo>
                  <a:pt x="35719" y="2209800"/>
                </a:ln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6" name="Shape 4"/>
          <p:cNvSpPr/>
          <p:nvPr/>
        </p:nvSpPr>
        <p:spPr>
          <a:xfrm>
            <a:off x="645170" y="16759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Text 5"/>
          <p:cNvSpPr/>
          <p:nvPr/>
        </p:nvSpPr>
        <p:spPr>
          <a:xfrm>
            <a:off x="597545" y="1675991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202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54621" y="1752079"/>
            <a:ext cx="2571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Mental Health Crisis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45170" y="2285442"/>
            <a:ext cx="52006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70000"/>
              </a:lnSpc>
            </a:pPr>
            <a:r>
              <a:rPr lang="en-US" sz="15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the global challenge and the urgent need for innovative solutions to address the growing burden of mental illness worldwide.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28085" y="1447540"/>
            <a:ext cx="5580459" cy="2209800"/>
          </a:xfrm>
          <a:custGeom>
            <a:avLst/>
            <a:gdLst/>
            <a:ahLst/>
            <a:cxnLst/>
            <a:rect l="l" t="t" r="r" b="b"/>
            <a:pathLst>
              <a:path w="5580459" h="2209800">
                <a:moveTo>
                  <a:pt x="35719" y="0"/>
                </a:moveTo>
                <a:lnTo>
                  <a:pt x="5504265" y="0"/>
                </a:lnTo>
                <a:cubicBezTo>
                  <a:pt x="5546346" y="0"/>
                  <a:pt x="5580459" y="34113"/>
                  <a:pt x="5580459" y="76194"/>
                </a:cubicBezTo>
                <a:lnTo>
                  <a:pt x="5580459" y="2133606"/>
                </a:lnTo>
                <a:cubicBezTo>
                  <a:pt x="5580459" y="2175687"/>
                  <a:pt x="5546346" y="2209800"/>
                  <a:pt x="5504265" y="2209800"/>
                </a:cubicBez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20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228085" y="1447540"/>
            <a:ext cx="35719" cy="2209800"/>
          </a:xfrm>
          <a:custGeom>
            <a:avLst/>
            <a:gdLst/>
            <a:ahLst/>
            <a:cxnLst/>
            <a:rect l="l" t="t" r="r" b="b"/>
            <a:pathLst>
              <a:path w="35719" h="2209800">
                <a:moveTo>
                  <a:pt x="35719" y="0"/>
                </a:moveTo>
                <a:lnTo>
                  <a:pt x="35719" y="0"/>
                </a:lnTo>
                <a:lnTo>
                  <a:pt x="35719" y="2209800"/>
                </a:ln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2" name="Shape 10"/>
          <p:cNvSpPr/>
          <p:nvPr/>
        </p:nvSpPr>
        <p:spPr>
          <a:xfrm>
            <a:off x="6474396" y="16759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3" name="Text 11"/>
          <p:cNvSpPr/>
          <p:nvPr/>
        </p:nvSpPr>
        <p:spPr>
          <a:xfrm>
            <a:off x="6426771" y="1675991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083847" y="1752079"/>
            <a:ext cx="2305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Diagnostic Revolution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474396" y="2285442"/>
            <a:ext cx="52006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70000"/>
              </a:lnSpc>
            </a:pPr>
            <a:r>
              <a:rPr lang="en-US" sz="15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Exploring how AI transforms identification and assessment of mental health conditions through data-driven diagnostics and multimodal analysis.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98859" y="3885344"/>
            <a:ext cx="5580459" cy="2209800"/>
          </a:xfrm>
          <a:custGeom>
            <a:avLst/>
            <a:gdLst/>
            <a:ahLst/>
            <a:cxnLst/>
            <a:rect l="l" t="t" r="r" b="b"/>
            <a:pathLst>
              <a:path w="5580459" h="2209800">
                <a:moveTo>
                  <a:pt x="35719" y="0"/>
                </a:moveTo>
                <a:lnTo>
                  <a:pt x="5504265" y="0"/>
                </a:lnTo>
                <a:cubicBezTo>
                  <a:pt x="5546346" y="0"/>
                  <a:pt x="5580459" y="34113"/>
                  <a:pt x="5580459" y="76194"/>
                </a:cubicBezTo>
                <a:lnTo>
                  <a:pt x="5580459" y="2133606"/>
                </a:lnTo>
                <a:cubicBezTo>
                  <a:pt x="5580459" y="2175687"/>
                  <a:pt x="5546346" y="2209800"/>
                  <a:pt x="5504265" y="2209800"/>
                </a:cubicBez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98859" y="3885344"/>
            <a:ext cx="35719" cy="2209800"/>
          </a:xfrm>
          <a:custGeom>
            <a:avLst/>
            <a:gdLst/>
            <a:ahLst/>
            <a:cxnLst/>
            <a:rect l="l" t="t" r="r" b="b"/>
            <a:pathLst>
              <a:path w="35719" h="2209800">
                <a:moveTo>
                  <a:pt x="35719" y="0"/>
                </a:moveTo>
                <a:lnTo>
                  <a:pt x="35719" y="0"/>
                </a:lnTo>
                <a:lnTo>
                  <a:pt x="35719" y="2209800"/>
                </a:ln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8" name="Shape 16"/>
          <p:cNvSpPr/>
          <p:nvPr/>
        </p:nvSpPr>
        <p:spPr>
          <a:xfrm>
            <a:off x="645170" y="41137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9" name="Text 17"/>
          <p:cNvSpPr/>
          <p:nvPr/>
        </p:nvSpPr>
        <p:spPr>
          <a:xfrm>
            <a:off x="597545" y="4113795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202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54621" y="4189884"/>
            <a:ext cx="2276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Therapeutic Frontiers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5170" y="4723247"/>
            <a:ext cx="52006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70000"/>
              </a:lnSpc>
            </a:pPr>
            <a:r>
              <a:rPr lang="en-US" sz="15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Discovering AI-powered interventions, therapeutic chatbots, digital therapeutics, and personalized treatment approaches at scale.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8085" y="3885344"/>
            <a:ext cx="5580459" cy="2209800"/>
          </a:xfrm>
          <a:custGeom>
            <a:avLst/>
            <a:gdLst/>
            <a:ahLst/>
            <a:cxnLst/>
            <a:rect l="l" t="t" r="r" b="b"/>
            <a:pathLst>
              <a:path w="5580459" h="2209800">
                <a:moveTo>
                  <a:pt x="35719" y="0"/>
                </a:moveTo>
                <a:lnTo>
                  <a:pt x="5504265" y="0"/>
                </a:lnTo>
                <a:cubicBezTo>
                  <a:pt x="5546346" y="0"/>
                  <a:pt x="5580459" y="34113"/>
                  <a:pt x="5580459" y="76194"/>
                </a:cubicBezTo>
                <a:lnTo>
                  <a:pt x="5580459" y="2133606"/>
                </a:lnTo>
                <a:cubicBezTo>
                  <a:pt x="5580459" y="2175687"/>
                  <a:pt x="5546346" y="2209800"/>
                  <a:pt x="5504265" y="2209800"/>
                </a:cubicBez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228085" y="3885344"/>
            <a:ext cx="35719" cy="2209800"/>
          </a:xfrm>
          <a:custGeom>
            <a:avLst/>
            <a:gdLst/>
            <a:ahLst/>
            <a:cxnLst/>
            <a:rect l="l" t="t" r="r" b="b"/>
            <a:pathLst>
              <a:path w="35719" h="2209800">
                <a:moveTo>
                  <a:pt x="35719" y="0"/>
                </a:moveTo>
                <a:lnTo>
                  <a:pt x="35719" y="0"/>
                </a:lnTo>
                <a:lnTo>
                  <a:pt x="35719" y="2209800"/>
                </a:lnTo>
                <a:lnTo>
                  <a:pt x="35719" y="2209800"/>
                </a:lnTo>
                <a:cubicBezTo>
                  <a:pt x="16005" y="2209800"/>
                  <a:pt x="0" y="2193795"/>
                  <a:pt x="0" y="21740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4" name="Shape 22"/>
          <p:cNvSpPr/>
          <p:nvPr/>
        </p:nvSpPr>
        <p:spPr>
          <a:xfrm>
            <a:off x="6474396" y="41137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5" name="Text 23"/>
          <p:cNvSpPr/>
          <p:nvPr/>
        </p:nvSpPr>
        <p:spPr>
          <a:xfrm>
            <a:off x="6426771" y="4113795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83847" y="4189884"/>
            <a:ext cx="2533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Personalization &amp; Ethics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474396" y="4723247"/>
            <a:ext cx="52006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70000"/>
              </a:lnSpc>
            </a:pPr>
            <a:r>
              <a:rPr lang="en-US" sz="15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Examining the path forward through hybrid care models, ethical frameworks, and balancing technological innovation with human connection.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099792" y="6361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9" name="Text 27"/>
          <p:cNvSpPr/>
          <p:nvPr/>
        </p:nvSpPr>
        <p:spPr>
          <a:xfrm>
            <a:off x="3347331" y="6323149"/>
            <a:ext cx="1781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 Research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360789" y="6361100"/>
            <a:ext cx="9525" cy="152400"/>
          </a:xfrm>
          <a:custGeom>
            <a:avLst/>
            <a:gdLst/>
            <a:ahLst/>
            <a:cxnLst/>
            <a:rect l="l" t="t" r="r" b="b"/>
            <a:pathLst>
              <a:path w="9525" h="152400">
                <a:moveTo>
                  <a:pt x="0" y="0"/>
                </a:moveTo>
                <a:lnTo>
                  <a:pt x="9525" y="0"/>
                </a:lnTo>
                <a:lnTo>
                  <a:pt x="9525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3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5694052" y="6361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9050" y="19050"/>
                </a:moveTo>
                <a:cubicBezTo>
                  <a:pt x="19050" y="13781"/>
                  <a:pt x="14794" y="9525"/>
                  <a:pt x="9525" y="9525"/>
                </a:cubicBezTo>
                <a:cubicBezTo>
                  <a:pt x="4256" y="9525"/>
                  <a:pt x="0" y="13781"/>
                  <a:pt x="0" y="19050"/>
                </a:cubicBezTo>
                <a:lnTo>
                  <a:pt x="0" y="119062"/>
                </a:lnTo>
                <a:cubicBezTo>
                  <a:pt x="0" y="132219"/>
                  <a:pt x="10656" y="142875"/>
                  <a:pt x="23813" y="142875"/>
                </a:cubicBezTo>
                <a:lnTo>
                  <a:pt x="142875" y="142875"/>
                </a:lnTo>
                <a:cubicBezTo>
                  <a:pt x="148144" y="142875"/>
                  <a:pt x="152400" y="138619"/>
                  <a:pt x="152400" y="133350"/>
                </a:cubicBezTo>
                <a:cubicBezTo>
                  <a:pt x="152400" y="128081"/>
                  <a:pt x="148144" y="123825"/>
                  <a:pt x="142875" y="123825"/>
                </a:cubicBezTo>
                <a:lnTo>
                  <a:pt x="23813" y="123825"/>
                </a:lnTo>
                <a:cubicBezTo>
                  <a:pt x="21193" y="123825"/>
                  <a:pt x="19050" y="121682"/>
                  <a:pt x="19050" y="119062"/>
                </a:cubicBezTo>
                <a:lnTo>
                  <a:pt x="19050" y="19050"/>
                </a:lnTo>
                <a:close/>
                <a:moveTo>
                  <a:pt x="140077" y="44827"/>
                </a:moveTo>
                <a:cubicBezTo>
                  <a:pt x="143798" y="41106"/>
                  <a:pt x="143798" y="35064"/>
                  <a:pt x="140077" y="31343"/>
                </a:cubicBezTo>
                <a:cubicBezTo>
                  <a:pt x="136356" y="27622"/>
                  <a:pt x="130314" y="27622"/>
                  <a:pt x="126593" y="31343"/>
                </a:cubicBezTo>
                <a:lnTo>
                  <a:pt x="95250" y="62716"/>
                </a:lnTo>
                <a:lnTo>
                  <a:pt x="78165" y="45660"/>
                </a:lnTo>
                <a:cubicBezTo>
                  <a:pt x="74444" y="41940"/>
                  <a:pt x="68401" y="41940"/>
                  <a:pt x="64681" y="45660"/>
                </a:cubicBezTo>
                <a:lnTo>
                  <a:pt x="36106" y="74235"/>
                </a:lnTo>
                <a:cubicBezTo>
                  <a:pt x="32385" y="77956"/>
                  <a:pt x="32385" y="83999"/>
                  <a:pt x="36106" y="87719"/>
                </a:cubicBezTo>
                <a:cubicBezTo>
                  <a:pt x="39826" y="91440"/>
                  <a:pt x="45869" y="91440"/>
                  <a:pt x="49590" y="87719"/>
                </a:cubicBezTo>
                <a:lnTo>
                  <a:pt x="71438" y="65871"/>
                </a:lnTo>
                <a:lnTo>
                  <a:pt x="88523" y="82957"/>
                </a:lnTo>
                <a:cubicBezTo>
                  <a:pt x="92244" y="86678"/>
                  <a:pt x="98286" y="86678"/>
                  <a:pt x="102007" y="82957"/>
                </a:cubicBezTo>
                <a:lnTo>
                  <a:pt x="140107" y="44857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2" name="Text 30"/>
          <p:cNvSpPr/>
          <p:nvPr/>
        </p:nvSpPr>
        <p:spPr>
          <a:xfrm>
            <a:off x="5941591" y="6323149"/>
            <a:ext cx="1400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Clinical Applications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571631" y="6361100"/>
            <a:ext cx="9525" cy="152400"/>
          </a:xfrm>
          <a:custGeom>
            <a:avLst/>
            <a:gdLst/>
            <a:ahLst/>
            <a:cxnLst/>
            <a:rect l="l" t="t" r="r" b="b"/>
            <a:pathLst>
              <a:path w="9525" h="152400">
                <a:moveTo>
                  <a:pt x="0" y="0"/>
                </a:moveTo>
                <a:lnTo>
                  <a:pt x="9525" y="0"/>
                </a:lnTo>
                <a:lnTo>
                  <a:pt x="9525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7FAFC">
              <a:alpha val="3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7923944" y="636110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5" name="Text 33"/>
          <p:cNvSpPr/>
          <p:nvPr/>
        </p:nvSpPr>
        <p:spPr>
          <a:xfrm>
            <a:off x="8152433" y="6323149"/>
            <a:ext cx="1038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Future Insights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blog.minchin.ca/99d55e222a67ca105a8fbaaee4defa1f11362711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788" b="778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80000"/>
                </a:srgbClr>
              </a:gs>
              <a:gs pos="100000">
                <a:srgbClr val="1A202C">
                  <a:alpha val="6000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1842" y="2061270"/>
            <a:ext cx="926306" cy="697706"/>
          </a:xfrm>
          <a:custGeom>
            <a:avLst/>
            <a:gdLst/>
            <a:ahLst/>
            <a:cxnLst/>
            <a:rect l="l" t="t" r="r" b="b"/>
            <a:pathLst>
              <a:path w="926306" h="697706">
                <a:moveTo>
                  <a:pt x="348853" y="0"/>
                </a:moveTo>
                <a:lnTo>
                  <a:pt x="577453" y="0"/>
                </a:lnTo>
                <a:cubicBezTo>
                  <a:pt x="769990" y="0"/>
                  <a:pt x="926306" y="156316"/>
                  <a:pt x="926306" y="348853"/>
                </a:cubicBezTo>
                <a:lnTo>
                  <a:pt x="926306" y="348853"/>
                </a:lnTo>
                <a:cubicBezTo>
                  <a:pt x="926306" y="541390"/>
                  <a:pt x="769990" y="697706"/>
                  <a:pt x="577453" y="697706"/>
                </a:cubicBezTo>
                <a:lnTo>
                  <a:pt x="348853" y="697706"/>
                </a:lnTo>
                <a:cubicBezTo>
                  <a:pt x="156316" y="697706"/>
                  <a:pt x="0" y="541390"/>
                  <a:pt x="0" y="348853"/>
                </a:cubicBezTo>
                <a:lnTo>
                  <a:pt x="0" y="348853"/>
                </a:lnTo>
                <a:cubicBezTo>
                  <a:pt x="0" y="156316"/>
                  <a:pt x="156316" y="0"/>
                  <a:pt x="348853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51947" y="2098104"/>
            <a:ext cx="688107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784946" y="2993306"/>
            <a:ext cx="661987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 Mental Health Crisis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920901" y="3936132"/>
            <a:ext cx="63531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the global challenge and the need for innovation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638726" y="4764732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19050" y="0"/>
                </a:moveTo>
                <a:lnTo>
                  <a:pt x="895350" y="0"/>
                </a:lnTo>
                <a:cubicBezTo>
                  <a:pt x="905864" y="0"/>
                  <a:pt x="914400" y="8536"/>
                  <a:pt x="914400" y="19050"/>
                </a:cubicBezTo>
                <a:lnTo>
                  <a:pt x="914400" y="19050"/>
                </a:lnTo>
                <a:cubicBezTo>
                  <a:pt x="914400" y="29564"/>
                  <a:pt x="905864" y="38100"/>
                  <a:pt x="895350" y="38100"/>
                </a:cubicBezTo>
                <a:lnTo>
                  <a:pt x="19050" y="38100"/>
                </a:lnTo>
                <a:cubicBezTo>
                  <a:pt x="8536" y="38100"/>
                  <a:pt x="0" y="29564"/>
                  <a:pt x="0" y="190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 • THE MENTAL HEALTH CRISIS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Global Mental Health Burden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80579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worldwide public health emergency demanding urgent, scalable solutions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859" y="1599716"/>
            <a:ext cx="5618559" cy="1905000"/>
          </a:xfrm>
          <a:custGeom>
            <a:avLst/>
            <a:gdLst/>
            <a:ahLst/>
            <a:cxnLst/>
            <a:rect l="l" t="t" r="r" b="b"/>
            <a:pathLst>
              <a:path w="5618559" h="1905000">
                <a:moveTo>
                  <a:pt x="35719" y="0"/>
                </a:moveTo>
                <a:lnTo>
                  <a:pt x="5542359" y="0"/>
                </a:lnTo>
                <a:cubicBezTo>
                  <a:pt x="5584415" y="0"/>
                  <a:pt x="5618559" y="34144"/>
                  <a:pt x="5618559" y="76200"/>
                </a:cubicBezTo>
                <a:lnTo>
                  <a:pt x="5618559" y="1828800"/>
                </a:lnTo>
                <a:cubicBezTo>
                  <a:pt x="5618559" y="1870856"/>
                  <a:pt x="5584415" y="1905000"/>
                  <a:pt x="5542359" y="1905000"/>
                </a:cubicBez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859" y="1599716"/>
            <a:ext cx="35719" cy="1905000"/>
          </a:xfrm>
          <a:custGeom>
            <a:avLst/>
            <a:gdLst/>
            <a:ahLst/>
            <a:cxnLst/>
            <a:rect l="l" t="t" r="r" b="b"/>
            <a:pathLst>
              <a:path w="35719" h="1905000">
                <a:moveTo>
                  <a:pt x="35719" y="0"/>
                </a:moveTo>
                <a:lnTo>
                  <a:pt x="35719" y="0"/>
                </a:lnTo>
                <a:lnTo>
                  <a:pt x="35719" y="1905000"/>
                </a:ln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607219" y="179021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30932" y="1942579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9" name="Text 7"/>
          <p:cNvSpPr/>
          <p:nvPr/>
        </p:nvSpPr>
        <p:spPr>
          <a:xfrm>
            <a:off x="1292944" y="1790216"/>
            <a:ext cx="4648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Staggering Scale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92944" y="2209167"/>
            <a:ext cx="4610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2023,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44 million people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major markets were diagnosed with Major Depressive Disorder, with millions more undiagnosed.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92944" y="2818247"/>
            <a:ext cx="4610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Additional millions face conditions like schizophrenia (4M) and bipolar disorder (3M), creating an immense treatment challenge.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8859" y="4385965"/>
            <a:ext cx="5618559" cy="1905000"/>
          </a:xfrm>
          <a:custGeom>
            <a:avLst/>
            <a:gdLst/>
            <a:ahLst/>
            <a:cxnLst/>
            <a:rect l="l" t="t" r="r" b="b"/>
            <a:pathLst>
              <a:path w="5618559" h="1905000">
                <a:moveTo>
                  <a:pt x="35719" y="0"/>
                </a:moveTo>
                <a:lnTo>
                  <a:pt x="5542359" y="0"/>
                </a:lnTo>
                <a:cubicBezTo>
                  <a:pt x="5584415" y="0"/>
                  <a:pt x="5618559" y="34144"/>
                  <a:pt x="5618559" y="76200"/>
                </a:cubicBezTo>
                <a:lnTo>
                  <a:pt x="5618559" y="1828800"/>
                </a:lnTo>
                <a:cubicBezTo>
                  <a:pt x="5618559" y="1870856"/>
                  <a:pt x="5584415" y="1905000"/>
                  <a:pt x="5542359" y="1905000"/>
                </a:cubicBez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398859" y="4385965"/>
            <a:ext cx="35719" cy="1905000"/>
          </a:xfrm>
          <a:custGeom>
            <a:avLst/>
            <a:gdLst/>
            <a:ahLst/>
            <a:cxnLst/>
            <a:rect l="l" t="t" r="r" b="b"/>
            <a:pathLst>
              <a:path w="35719" h="1905000">
                <a:moveTo>
                  <a:pt x="35719" y="0"/>
                </a:moveTo>
                <a:lnTo>
                  <a:pt x="35719" y="0"/>
                </a:lnTo>
                <a:lnTo>
                  <a:pt x="35719" y="1905000"/>
                </a:lnTo>
                <a:lnTo>
                  <a:pt x="35719" y="1905000"/>
                </a:lnTo>
                <a:cubicBezTo>
                  <a:pt x="16005" y="1905000"/>
                  <a:pt x="0" y="1888995"/>
                  <a:pt x="0" y="18692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4" name="Shape 12"/>
          <p:cNvSpPr/>
          <p:nvPr/>
        </p:nvSpPr>
        <p:spPr>
          <a:xfrm>
            <a:off x="607219" y="457646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73795" y="4728828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3572"/>
                </a:moveTo>
                <a:cubicBezTo>
                  <a:pt x="70442" y="3572"/>
                  <a:pt x="46434" y="27579"/>
                  <a:pt x="46434" y="57150"/>
                </a:cubicBezTo>
                <a:cubicBezTo>
                  <a:pt x="46434" y="86721"/>
                  <a:pt x="70442" y="110728"/>
                  <a:pt x="100012" y="110728"/>
                </a:cubicBezTo>
                <a:cubicBezTo>
                  <a:pt x="129583" y="110728"/>
                  <a:pt x="153591" y="86721"/>
                  <a:pt x="153591" y="57150"/>
                </a:cubicBezTo>
                <a:cubicBezTo>
                  <a:pt x="153591" y="27579"/>
                  <a:pt x="129583" y="3572"/>
                  <a:pt x="100013" y="3572"/>
                </a:cubicBezTo>
                <a:close/>
                <a:moveTo>
                  <a:pt x="126802" y="143232"/>
                </a:moveTo>
                <a:cubicBezTo>
                  <a:pt x="124391" y="143009"/>
                  <a:pt x="121890" y="142875"/>
                  <a:pt x="119390" y="142875"/>
                </a:cubicBezTo>
                <a:lnTo>
                  <a:pt x="80590" y="142875"/>
                </a:lnTo>
                <a:cubicBezTo>
                  <a:pt x="78090" y="142875"/>
                  <a:pt x="75634" y="143009"/>
                  <a:pt x="73179" y="143232"/>
                </a:cubicBezTo>
                <a:lnTo>
                  <a:pt x="73179" y="173370"/>
                </a:lnTo>
                <a:cubicBezTo>
                  <a:pt x="80546" y="176763"/>
                  <a:pt x="85680" y="184219"/>
                  <a:pt x="85680" y="192837"/>
                </a:cubicBezTo>
                <a:cubicBezTo>
                  <a:pt x="85680" y="204668"/>
                  <a:pt x="76081" y="214268"/>
                  <a:pt x="64249" y="214268"/>
                </a:cubicBezTo>
                <a:cubicBezTo>
                  <a:pt x="52417" y="214268"/>
                  <a:pt x="42818" y="204668"/>
                  <a:pt x="42818" y="192837"/>
                </a:cubicBezTo>
                <a:cubicBezTo>
                  <a:pt x="42818" y="184175"/>
                  <a:pt x="47952" y="176719"/>
                  <a:pt x="55319" y="173370"/>
                </a:cubicBezTo>
                <a:lnTo>
                  <a:pt x="55319" y="147295"/>
                </a:lnTo>
                <a:cubicBezTo>
                  <a:pt x="27236" y="157609"/>
                  <a:pt x="7144" y="184666"/>
                  <a:pt x="7144" y="216366"/>
                </a:cubicBezTo>
                <a:cubicBezTo>
                  <a:pt x="7144" y="223108"/>
                  <a:pt x="12636" y="228600"/>
                  <a:pt x="19377" y="228600"/>
                </a:cubicBezTo>
                <a:lnTo>
                  <a:pt x="180603" y="228600"/>
                </a:lnTo>
                <a:cubicBezTo>
                  <a:pt x="187345" y="228600"/>
                  <a:pt x="192837" y="223108"/>
                  <a:pt x="192837" y="216366"/>
                </a:cubicBezTo>
                <a:cubicBezTo>
                  <a:pt x="192837" y="184666"/>
                  <a:pt x="172745" y="157654"/>
                  <a:pt x="144616" y="147340"/>
                </a:cubicBezTo>
                <a:lnTo>
                  <a:pt x="144616" y="164038"/>
                </a:lnTo>
                <a:cubicBezTo>
                  <a:pt x="155019" y="167700"/>
                  <a:pt x="162476" y="177656"/>
                  <a:pt x="162476" y="189309"/>
                </a:cubicBezTo>
                <a:lnTo>
                  <a:pt x="162476" y="203597"/>
                </a:lnTo>
                <a:cubicBezTo>
                  <a:pt x="162476" y="208508"/>
                  <a:pt x="158457" y="212527"/>
                  <a:pt x="153546" y="212527"/>
                </a:cubicBezTo>
                <a:cubicBezTo>
                  <a:pt x="148635" y="212527"/>
                  <a:pt x="144616" y="208508"/>
                  <a:pt x="144616" y="203597"/>
                </a:cubicBezTo>
                <a:lnTo>
                  <a:pt x="144616" y="189309"/>
                </a:lnTo>
                <a:cubicBezTo>
                  <a:pt x="144616" y="184398"/>
                  <a:pt x="140598" y="180380"/>
                  <a:pt x="135687" y="180380"/>
                </a:cubicBezTo>
                <a:cubicBezTo>
                  <a:pt x="130775" y="180380"/>
                  <a:pt x="126757" y="184398"/>
                  <a:pt x="126757" y="189309"/>
                </a:cubicBezTo>
                <a:lnTo>
                  <a:pt x="126757" y="203597"/>
                </a:lnTo>
                <a:cubicBezTo>
                  <a:pt x="126757" y="208508"/>
                  <a:pt x="122739" y="212527"/>
                  <a:pt x="117827" y="212527"/>
                </a:cubicBezTo>
                <a:cubicBezTo>
                  <a:pt x="112916" y="212527"/>
                  <a:pt x="108898" y="208508"/>
                  <a:pt x="108898" y="203597"/>
                </a:cubicBezTo>
                <a:lnTo>
                  <a:pt x="108898" y="189309"/>
                </a:lnTo>
                <a:cubicBezTo>
                  <a:pt x="108898" y="177656"/>
                  <a:pt x="116354" y="167744"/>
                  <a:pt x="126757" y="164038"/>
                </a:cubicBezTo>
                <a:lnTo>
                  <a:pt x="126757" y="143232"/>
                </a:ln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6" name="Text 14"/>
          <p:cNvSpPr/>
          <p:nvPr/>
        </p:nvSpPr>
        <p:spPr>
          <a:xfrm>
            <a:off x="1292944" y="4576465"/>
            <a:ext cx="4648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Critical Provider Shortage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292944" y="4995416"/>
            <a:ext cx="4610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World Health Organization reports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fewer than 1 mental health professional per 100,000 people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many regions.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92944" y="5604495"/>
            <a:ext cx="4610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gap leaves millions without access to timely, evidence-based care, with waitlists often spanning months.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72088" y="1599716"/>
            <a:ext cx="5638800" cy="3124200"/>
          </a:xfrm>
          <a:custGeom>
            <a:avLst/>
            <a:gdLst/>
            <a:ahLst/>
            <a:cxnLst/>
            <a:rect l="l" t="t" r="r" b="b"/>
            <a:pathLst>
              <a:path w="5638800" h="3124200">
                <a:moveTo>
                  <a:pt x="76199" y="0"/>
                </a:moveTo>
                <a:lnTo>
                  <a:pt x="5562601" y="0"/>
                </a:lnTo>
                <a:cubicBezTo>
                  <a:pt x="5604684" y="0"/>
                  <a:pt x="5638800" y="34116"/>
                  <a:pt x="5638800" y="76199"/>
                </a:cubicBezTo>
                <a:lnTo>
                  <a:pt x="5638800" y="3048001"/>
                </a:lnTo>
                <a:cubicBezTo>
                  <a:pt x="5638800" y="3090084"/>
                  <a:pt x="5604684" y="3124200"/>
                  <a:pt x="5562601" y="3124200"/>
                </a:cubicBezTo>
                <a:lnTo>
                  <a:pt x="76199" y="3124200"/>
                </a:lnTo>
                <a:cubicBezTo>
                  <a:pt x="34116" y="3124200"/>
                  <a:pt x="0" y="3090084"/>
                  <a:pt x="0" y="30480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391163" y="182816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22190" y="14288"/>
                  <a:pt x="28575" y="20672"/>
                  <a:pt x="28575" y="28575"/>
                </a:cubicBez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214313" y="185738"/>
                </a:lnTo>
                <a:cubicBezTo>
                  <a:pt x="222215" y="185738"/>
                  <a:pt x="228600" y="192122"/>
                  <a:pt x="228600" y="200025"/>
                </a:cubicBezTo>
                <a:cubicBezTo>
                  <a:pt x="228600" y="207928"/>
                  <a:pt x="222215" y="214313"/>
                  <a:pt x="214313" y="214313"/>
                </a:cubicBezTo>
                <a:lnTo>
                  <a:pt x="35719" y="214313"/>
                </a:lnTo>
                <a:cubicBezTo>
                  <a:pt x="15984" y="214313"/>
                  <a:pt x="0" y="198328"/>
                  <a:pt x="0" y="178594"/>
                </a:cubicBezTo>
                <a:lnTo>
                  <a:pt x="0" y="28575"/>
                </a:lnTo>
                <a:cubicBezTo>
                  <a:pt x="0" y="20672"/>
                  <a:pt x="6385" y="14288"/>
                  <a:pt x="14288" y="14288"/>
                </a:cubicBezTo>
                <a:close/>
                <a:moveTo>
                  <a:pt x="57150" y="42863"/>
                </a:moveTo>
                <a:cubicBezTo>
                  <a:pt x="57150" y="34960"/>
                  <a:pt x="63535" y="28575"/>
                  <a:pt x="71438" y="28575"/>
                </a:cubicBezTo>
                <a:lnTo>
                  <a:pt x="157163" y="28575"/>
                </a:lnTo>
                <a:cubicBezTo>
                  <a:pt x="165065" y="28575"/>
                  <a:pt x="171450" y="34960"/>
                  <a:pt x="171450" y="42863"/>
                </a:cubicBezTo>
                <a:cubicBezTo>
                  <a:pt x="171450" y="50765"/>
                  <a:pt x="165065" y="57150"/>
                  <a:pt x="157163" y="57150"/>
                </a:cubicBezTo>
                <a:lnTo>
                  <a:pt x="71438" y="57150"/>
                </a:lnTo>
                <a:cubicBezTo>
                  <a:pt x="63535" y="57150"/>
                  <a:pt x="57150" y="50765"/>
                  <a:pt x="57150" y="42863"/>
                </a:cubicBezTo>
                <a:close/>
                <a:moveTo>
                  <a:pt x="71438" y="78581"/>
                </a:moveTo>
                <a:lnTo>
                  <a:pt x="128588" y="78581"/>
                </a:lnTo>
                <a:cubicBezTo>
                  <a:pt x="136490" y="78581"/>
                  <a:pt x="142875" y="84966"/>
                  <a:pt x="142875" y="92869"/>
                </a:cubicBezTo>
                <a:cubicBezTo>
                  <a:pt x="142875" y="100772"/>
                  <a:pt x="136490" y="107156"/>
                  <a:pt x="128588" y="107156"/>
                </a:cubicBezTo>
                <a:lnTo>
                  <a:pt x="71438" y="107156"/>
                </a:lnTo>
                <a:cubicBezTo>
                  <a:pt x="63535" y="107156"/>
                  <a:pt x="57150" y="100772"/>
                  <a:pt x="57150" y="92869"/>
                </a:cubicBezTo>
                <a:cubicBezTo>
                  <a:pt x="57150" y="84966"/>
                  <a:pt x="63535" y="78581"/>
                  <a:pt x="71438" y="78581"/>
                </a:cubicBezTo>
                <a:close/>
                <a:moveTo>
                  <a:pt x="71438" y="128588"/>
                </a:moveTo>
                <a:lnTo>
                  <a:pt x="185738" y="128588"/>
                </a:lnTo>
                <a:cubicBezTo>
                  <a:pt x="193640" y="128588"/>
                  <a:pt x="200025" y="134972"/>
                  <a:pt x="200025" y="142875"/>
                </a:cubicBezTo>
                <a:cubicBezTo>
                  <a:pt x="200025" y="150778"/>
                  <a:pt x="193640" y="157163"/>
                  <a:pt x="185738" y="157163"/>
                </a:cubicBezTo>
                <a:lnTo>
                  <a:pt x="71438" y="157163"/>
                </a:lnTo>
                <a:cubicBezTo>
                  <a:pt x="63535" y="157163"/>
                  <a:pt x="57150" y="150778"/>
                  <a:pt x="57150" y="142875"/>
                </a:cubicBezTo>
                <a:cubicBezTo>
                  <a:pt x="57150" y="134972"/>
                  <a:pt x="63535" y="128588"/>
                  <a:pt x="71438" y="128588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1" name="Text 19"/>
          <p:cNvSpPr/>
          <p:nvPr/>
        </p:nvSpPr>
        <p:spPr>
          <a:xfrm>
            <a:off x="6648338" y="1790216"/>
            <a:ext cx="5086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Treatment Gap by Region</a:t>
            </a:r>
            <a:endParaRPr lang="en-US" sz="1600" dirty="0"/>
          </a:p>
        </p:txBody>
      </p:sp>
      <p:pic>
        <p:nvPicPr>
          <p:cNvPr id="22" name="Image 0" descr="https://kimi-img.moonshot.cn/pub/slides/26-01-26-01:25:46-d5r546jv466gkq1ue5v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362588" y="2247305"/>
            <a:ext cx="5257800" cy="2286000"/>
          </a:xfrm>
          <a:prstGeom prst="roundRect">
            <a:avLst>
              <a:gd name="adj" fmla="val 0"/>
            </a:avLst>
          </a:prstGeom>
        </p:spPr>
      </p:pic>
      <p:sp>
        <p:nvSpPr>
          <p:cNvPr id="23" name="Shape 20"/>
          <p:cNvSpPr/>
          <p:nvPr/>
        </p:nvSpPr>
        <p:spPr>
          <a:xfrm>
            <a:off x="6178042" y="4882121"/>
            <a:ext cx="5631656" cy="1402556"/>
          </a:xfrm>
          <a:custGeom>
            <a:avLst/>
            <a:gdLst/>
            <a:ahLst/>
            <a:cxnLst/>
            <a:rect l="l" t="t" r="r" b="b"/>
            <a:pathLst>
              <a:path w="5631656" h="1402556">
                <a:moveTo>
                  <a:pt x="76201" y="0"/>
                </a:moveTo>
                <a:lnTo>
                  <a:pt x="5555455" y="0"/>
                </a:lnTo>
                <a:cubicBezTo>
                  <a:pt x="5597540" y="0"/>
                  <a:pt x="5631656" y="34116"/>
                  <a:pt x="5631656" y="76201"/>
                </a:cubicBezTo>
                <a:lnTo>
                  <a:pt x="5631656" y="1326355"/>
                </a:lnTo>
                <a:cubicBezTo>
                  <a:pt x="5631656" y="1368440"/>
                  <a:pt x="5597540" y="1402556"/>
                  <a:pt x="5555455" y="1402556"/>
                </a:cubicBezTo>
                <a:lnTo>
                  <a:pt x="76201" y="1402556"/>
                </a:lnTo>
                <a:cubicBezTo>
                  <a:pt x="34116" y="1402556"/>
                  <a:pt x="0" y="1368440"/>
                  <a:pt x="0" y="1326355"/>
                </a:cubicBezTo>
                <a:lnTo>
                  <a:pt x="0" y="76201"/>
                </a:lnTo>
                <a:cubicBezTo>
                  <a:pt x="0" y="34116"/>
                  <a:pt x="34116" y="0"/>
                  <a:pt x="76201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6364932" y="50783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5" name="Text 22"/>
          <p:cNvSpPr/>
          <p:nvPr/>
        </p:nvSpPr>
        <p:spPr>
          <a:xfrm>
            <a:off x="6774470" y="5040437"/>
            <a:ext cx="496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Innovation Imperative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6774470" y="5383299"/>
            <a:ext cx="49530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Traditional mental healthcare models cannot scale to meet this crisis.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offers a path to extend care to millions who would otherwise go untreated.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408384" y="647067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6681" y="53600"/>
                </a:moveTo>
                <a:cubicBezTo>
                  <a:pt x="112827" y="56153"/>
                  <a:pt x="108399" y="58210"/>
                  <a:pt x="103789" y="59851"/>
                </a:cubicBezTo>
                <a:cubicBezTo>
                  <a:pt x="91548" y="64227"/>
                  <a:pt x="75478" y="66675"/>
                  <a:pt x="58341" y="66675"/>
                </a:cubicBezTo>
                <a:cubicBezTo>
                  <a:pt x="41203" y="66675"/>
                  <a:pt x="25107" y="64201"/>
                  <a:pt x="12892" y="59851"/>
                </a:cubicBezTo>
                <a:cubicBezTo>
                  <a:pt x="8308" y="58210"/>
                  <a:pt x="3855" y="56153"/>
                  <a:pt x="0" y="53600"/>
                </a:cubicBezTo>
                <a:lnTo>
                  <a:pt x="0" y="75009"/>
                </a:lnTo>
                <a:cubicBezTo>
                  <a:pt x="0" y="86521"/>
                  <a:pt x="26123" y="95845"/>
                  <a:pt x="58341" y="95845"/>
                </a:cubicBezTo>
                <a:cubicBezTo>
                  <a:pt x="90558" y="95845"/>
                  <a:pt x="116681" y="86521"/>
                  <a:pt x="116681" y="75009"/>
                </a:cubicBezTo>
                <a:lnTo>
                  <a:pt x="116681" y="53600"/>
                </a:lnTo>
                <a:close/>
                <a:moveTo>
                  <a:pt x="116681" y="33337"/>
                </a:moveTo>
                <a:lnTo>
                  <a:pt x="116681" y="20836"/>
                </a:lnTo>
                <a:cubicBezTo>
                  <a:pt x="116681" y="9324"/>
                  <a:pt x="90558" y="0"/>
                  <a:pt x="58341" y="0"/>
                </a:cubicBezTo>
                <a:cubicBezTo>
                  <a:pt x="26123" y="0"/>
                  <a:pt x="0" y="9324"/>
                  <a:pt x="0" y="20836"/>
                </a:cubicBezTo>
                <a:lnTo>
                  <a:pt x="0" y="33337"/>
                </a:lnTo>
                <a:cubicBezTo>
                  <a:pt x="0" y="44849"/>
                  <a:pt x="26123" y="54173"/>
                  <a:pt x="58341" y="54173"/>
                </a:cubicBezTo>
                <a:cubicBezTo>
                  <a:pt x="90558" y="54173"/>
                  <a:pt x="116681" y="44849"/>
                  <a:pt x="116681" y="33337"/>
                </a:cubicBezTo>
                <a:close/>
                <a:moveTo>
                  <a:pt x="103789" y="101523"/>
                </a:moveTo>
                <a:cubicBezTo>
                  <a:pt x="91574" y="105873"/>
                  <a:pt x="75504" y="108347"/>
                  <a:pt x="58341" y="108347"/>
                </a:cubicBezTo>
                <a:cubicBezTo>
                  <a:pt x="41177" y="108347"/>
                  <a:pt x="25107" y="105873"/>
                  <a:pt x="12892" y="101523"/>
                </a:cubicBezTo>
                <a:cubicBezTo>
                  <a:pt x="8308" y="99882"/>
                  <a:pt x="3855" y="97825"/>
                  <a:pt x="0" y="95272"/>
                </a:cubicBezTo>
                <a:lnTo>
                  <a:pt x="0" y="112514"/>
                </a:lnTo>
                <a:cubicBezTo>
                  <a:pt x="0" y="124026"/>
                  <a:pt x="26123" y="133350"/>
                  <a:pt x="58341" y="133350"/>
                </a:cubicBezTo>
                <a:cubicBezTo>
                  <a:pt x="90558" y="133350"/>
                  <a:pt x="116681" y="124026"/>
                  <a:pt x="116681" y="112514"/>
                </a:cubicBezTo>
                <a:lnTo>
                  <a:pt x="116681" y="95272"/>
                </a:lnTo>
                <a:cubicBezTo>
                  <a:pt x="112827" y="97825"/>
                  <a:pt x="108399" y="99882"/>
                  <a:pt x="103789" y="101523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8" name="Text 25"/>
          <p:cNvSpPr/>
          <p:nvPr/>
        </p:nvSpPr>
        <p:spPr>
          <a:xfrm>
            <a:off x="623776" y="6442211"/>
            <a:ext cx="2495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WHO, Nature, DelveInsight 2023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8695841" y="6442211"/>
            <a:ext cx="3181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Mental health prevalence data: 7 Major Markets (7MM)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frontiersin.org/c513e82d99ed25538f10aae208355df3e7655e81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80000"/>
                </a:srgbClr>
              </a:gs>
              <a:gs pos="100000">
                <a:srgbClr val="1A202C">
                  <a:alpha val="6000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599100" y="1875420"/>
            <a:ext cx="992981" cy="697706"/>
          </a:xfrm>
          <a:custGeom>
            <a:avLst/>
            <a:gdLst/>
            <a:ahLst/>
            <a:cxnLst/>
            <a:rect l="l" t="t" r="r" b="b"/>
            <a:pathLst>
              <a:path w="992981" h="697706">
                <a:moveTo>
                  <a:pt x="348853" y="0"/>
                </a:moveTo>
                <a:lnTo>
                  <a:pt x="644128" y="0"/>
                </a:lnTo>
                <a:cubicBezTo>
                  <a:pt x="836665" y="0"/>
                  <a:pt x="992981" y="156316"/>
                  <a:pt x="992981" y="348853"/>
                </a:cubicBezTo>
                <a:lnTo>
                  <a:pt x="992981" y="348853"/>
                </a:lnTo>
                <a:cubicBezTo>
                  <a:pt x="992981" y="541390"/>
                  <a:pt x="836665" y="697706"/>
                  <a:pt x="644128" y="697706"/>
                </a:cubicBezTo>
                <a:lnTo>
                  <a:pt x="348853" y="697706"/>
                </a:lnTo>
                <a:cubicBezTo>
                  <a:pt x="156316" y="697706"/>
                  <a:pt x="0" y="541390"/>
                  <a:pt x="0" y="348853"/>
                </a:cubicBezTo>
                <a:lnTo>
                  <a:pt x="0" y="348853"/>
                </a:lnTo>
                <a:cubicBezTo>
                  <a:pt x="0" y="156316"/>
                  <a:pt x="156316" y="0"/>
                  <a:pt x="348853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 w="15875">
            <a:solidFill>
              <a:srgbClr val="71809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19204" y="1912255"/>
            <a:ext cx="753405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1809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080928" y="2807457"/>
            <a:ext cx="60293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Diagnostic Revolution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381213" y="3750283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AI transforms identification and assessment of mental health conditions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638726" y="4950396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19050" y="0"/>
                </a:moveTo>
                <a:lnTo>
                  <a:pt x="895350" y="0"/>
                </a:lnTo>
                <a:cubicBezTo>
                  <a:pt x="905864" y="0"/>
                  <a:pt x="914400" y="8536"/>
                  <a:pt x="914400" y="19050"/>
                </a:cubicBezTo>
                <a:lnTo>
                  <a:pt x="914400" y="19050"/>
                </a:lnTo>
                <a:cubicBezTo>
                  <a:pt x="914400" y="29564"/>
                  <a:pt x="905864" y="38100"/>
                  <a:pt x="895350" y="38100"/>
                </a:cubicBezTo>
                <a:lnTo>
                  <a:pt x="19050" y="38100"/>
                </a:lnTo>
                <a:cubicBezTo>
                  <a:pt x="8536" y="38100"/>
                  <a:pt x="0" y="29564"/>
                  <a:pt x="0" y="190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• DIAGNOSTIC REVOLUTION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Machine Learning in Psychiatric Diagnosis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2442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Achieving unprecedented accuracy in mental health assessment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859" y="1447167"/>
            <a:ext cx="6809184" cy="2133600"/>
          </a:xfrm>
          <a:custGeom>
            <a:avLst/>
            <a:gdLst/>
            <a:ahLst/>
            <a:cxnLst/>
            <a:rect l="l" t="t" r="r" b="b"/>
            <a:pathLst>
              <a:path w="6809184" h="2133600">
                <a:moveTo>
                  <a:pt x="35719" y="0"/>
                </a:moveTo>
                <a:lnTo>
                  <a:pt x="6732994" y="0"/>
                </a:lnTo>
                <a:cubicBezTo>
                  <a:pt x="6775044" y="0"/>
                  <a:pt x="6809184" y="34140"/>
                  <a:pt x="6809184" y="76191"/>
                </a:cubicBezTo>
                <a:lnTo>
                  <a:pt x="6809184" y="2057409"/>
                </a:lnTo>
                <a:cubicBezTo>
                  <a:pt x="6809184" y="2099460"/>
                  <a:pt x="6775044" y="2133600"/>
                  <a:pt x="6732994" y="2133600"/>
                </a:cubicBezTo>
                <a:lnTo>
                  <a:pt x="35719" y="2133600"/>
                </a:lnTo>
                <a:cubicBezTo>
                  <a:pt x="16005" y="2133600"/>
                  <a:pt x="0" y="2117595"/>
                  <a:pt x="0" y="20978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859" y="1447167"/>
            <a:ext cx="35719" cy="2133600"/>
          </a:xfrm>
          <a:custGeom>
            <a:avLst/>
            <a:gdLst/>
            <a:ahLst/>
            <a:cxnLst/>
            <a:rect l="l" t="t" r="r" b="b"/>
            <a:pathLst>
              <a:path w="35719" h="2133600">
                <a:moveTo>
                  <a:pt x="35719" y="0"/>
                </a:moveTo>
                <a:lnTo>
                  <a:pt x="35719" y="0"/>
                </a:lnTo>
                <a:lnTo>
                  <a:pt x="35719" y="2133600"/>
                </a:lnTo>
                <a:lnTo>
                  <a:pt x="35719" y="2133600"/>
                </a:lnTo>
                <a:cubicBezTo>
                  <a:pt x="16005" y="2133600"/>
                  <a:pt x="0" y="2117595"/>
                  <a:pt x="0" y="209788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69082" y="1637481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8" name="Text 6"/>
          <p:cNvSpPr/>
          <p:nvPr/>
        </p:nvSpPr>
        <p:spPr>
          <a:xfrm>
            <a:off x="854832" y="1599530"/>
            <a:ext cx="6315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DASS-42 Breakthrough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9082" y="2018481"/>
            <a:ext cx="6562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Machine learning algorithms analyzing the Depression Anxiety Stress Scales (DASS-42) are achieving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extraordinary diagnostic accuracy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surpassing traditional clinical assessments.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9082" y="2627561"/>
            <a:ext cx="2085975" cy="800100"/>
          </a:xfrm>
          <a:custGeom>
            <a:avLst/>
            <a:gdLst/>
            <a:ahLst/>
            <a:cxnLst/>
            <a:rect l="l" t="t" r="r" b="b"/>
            <a:pathLst>
              <a:path w="2085975" h="800100">
                <a:moveTo>
                  <a:pt x="76202" y="0"/>
                </a:moveTo>
                <a:lnTo>
                  <a:pt x="2009773" y="0"/>
                </a:lnTo>
                <a:cubicBezTo>
                  <a:pt x="2051858" y="0"/>
                  <a:pt x="2085975" y="34117"/>
                  <a:pt x="2085975" y="76202"/>
                </a:cubicBezTo>
                <a:lnTo>
                  <a:pt x="2085975" y="723898"/>
                </a:lnTo>
                <a:cubicBezTo>
                  <a:pt x="2085975" y="765983"/>
                  <a:pt x="2051858" y="800100"/>
                  <a:pt x="2009773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11870" y="2741786"/>
            <a:ext cx="2000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99.3%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9970" y="3122600"/>
            <a:ext cx="1924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Depression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2769505" y="2627561"/>
            <a:ext cx="2085975" cy="800100"/>
          </a:xfrm>
          <a:custGeom>
            <a:avLst/>
            <a:gdLst/>
            <a:ahLst/>
            <a:cxnLst/>
            <a:rect l="l" t="t" r="r" b="b"/>
            <a:pathLst>
              <a:path w="2085975" h="800100">
                <a:moveTo>
                  <a:pt x="76202" y="0"/>
                </a:moveTo>
                <a:lnTo>
                  <a:pt x="2009773" y="0"/>
                </a:lnTo>
                <a:cubicBezTo>
                  <a:pt x="2051858" y="0"/>
                  <a:pt x="2085975" y="34117"/>
                  <a:pt x="2085975" y="76202"/>
                </a:cubicBezTo>
                <a:lnTo>
                  <a:pt x="2085975" y="723898"/>
                </a:lnTo>
                <a:cubicBezTo>
                  <a:pt x="2085975" y="765983"/>
                  <a:pt x="2051858" y="800100"/>
                  <a:pt x="2009773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2812293" y="2741786"/>
            <a:ext cx="2000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98.9%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850393" y="3122600"/>
            <a:ext cx="1924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Anxiety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969929" y="2627561"/>
            <a:ext cx="2085975" cy="800100"/>
          </a:xfrm>
          <a:custGeom>
            <a:avLst/>
            <a:gdLst/>
            <a:ahLst/>
            <a:cxnLst/>
            <a:rect l="l" t="t" r="r" b="b"/>
            <a:pathLst>
              <a:path w="2085975" h="800100">
                <a:moveTo>
                  <a:pt x="76202" y="0"/>
                </a:moveTo>
                <a:lnTo>
                  <a:pt x="2009773" y="0"/>
                </a:lnTo>
                <a:cubicBezTo>
                  <a:pt x="2051858" y="0"/>
                  <a:pt x="2085975" y="34117"/>
                  <a:pt x="2085975" y="76202"/>
                </a:cubicBezTo>
                <a:lnTo>
                  <a:pt x="2085975" y="723898"/>
                </a:lnTo>
                <a:cubicBezTo>
                  <a:pt x="2085975" y="765983"/>
                  <a:pt x="2051858" y="800100"/>
                  <a:pt x="2009773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012717" y="2741786"/>
            <a:ext cx="2000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98.8%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50817" y="3122600"/>
            <a:ext cx="1924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Stress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98859" y="4059659"/>
            <a:ext cx="6809184" cy="2076450"/>
          </a:xfrm>
          <a:custGeom>
            <a:avLst/>
            <a:gdLst/>
            <a:ahLst/>
            <a:cxnLst/>
            <a:rect l="l" t="t" r="r" b="b"/>
            <a:pathLst>
              <a:path w="6809184" h="2076450">
                <a:moveTo>
                  <a:pt x="35719" y="0"/>
                </a:moveTo>
                <a:lnTo>
                  <a:pt x="6732979" y="0"/>
                </a:lnTo>
                <a:cubicBezTo>
                  <a:pt x="6775038" y="0"/>
                  <a:pt x="6809184" y="34147"/>
                  <a:pt x="6809184" y="76206"/>
                </a:cubicBezTo>
                <a:lnTo>
                  <a:pt x="6809184" y="2000244"/>
                </a:lnTo>
                <a:cubicBezTo>
                  <a:pt x="6809184" y="2042332"/>
                  <a:pt x="6775066" y="2076450"/>
                  <a:pt x="6732979" y="2076450"/>
                </a:cubicBezTo>
                <a:lnTo>
                  <a:pt x="35719" y="2076450"/>
                </a:lnTo>
                <a:cubicBezTo>
                  <a:pt x="16005" y="2076450"/>
                  <a:pt x="0" y="2060445"/>
                  <a:pt x="0" y="20407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398859" y="4059659"/>
            <a:ext cx="35719" cy="2076450"/>
          </a:xfrm>
          <a:custGeom>
            <a:avLst/>
            <a:gdLst/>
            <a:ahLst/>
            <a:cxnLst/>
            <a:rect l="l" t="t" r="r" b="b"/>
            <a:pathLst>
              <a:path w="35719" h="2076450">
                <a:moveTo>
                  <a:pt x="35719" y="0"/>
                </a:moveTo>
                <a:lnTo>
                  <a:pt x="35719" y="0"/>
                </a:lnTo>
                <a:lnTo>
                  <a:pt x="35719" y="2076450"/>
                </a:lnTo>
                <a:lnTo>
                  <a:pt x="35719" y="2076450"/>
                </a:lnTo>
                <a:cubicBezTo>
                  <a:pt x="16005" y="2076450"/>
                  <a:pt x="0" y="2060445"/>
                  <a:pt x="0" y="20407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1" name="Shape 19"/>
          <p:cNvSpPr/>
          <p:nvPr/>
        </p:nvSpPr>
        <p:spPr>
          <a:xfrm>
            <a:off x="597657" y="424997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2" name="Text 20"/>
          <p:cNvSpPr/>
          <p:nvPr/>
        </p:nvSpPr>
        <p:spPr>
          <a:xfrm>
            <a:off x="854832" y="4212022"/>
            <a:ext cx="6315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Algorithm Performance Comparison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69082" y="4630973"/>
            <a:ext cx="6562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Support Vector Machines (SVM)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consistently outperform other models, followed by Random Forest. Decision Trees and Naïve Bayes show lower accuracy but remain valuable for interpretability.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9082" y="5487479"/>
            <a:ext cx="3171825" cy="495300"/>
          </a:xfrm>
          <a:custGeom>
            <a:avLst/>
            <a:gdLst/>
            <a:ahLst/>
            <a:cxnLst/>
            <a:rect l="l" t="t" r="r" b="b"/>
            <a:pathLst>
              <a:path w="3171825" h="495300">
                <a:moveTo>
                  <a:pt x="76202" y="0"/>
                </a:moveTo>
                <a:lnTo>
                  <a:pt x="3095623" y="0"/>
                </a:lnTo>
                <a:cubicBezTo>
                  <a:pt x="3137708" y="0"/>
                  <a:pt x="3171825" y="34117"/>
                  <a:pt x="3171825" y="76202"/>
                </a:cubicBezTo>
                <a:lnTo>
                  <a:pt x="3171825" y="419098"/>
                </a:lnTo>
                <a:cubicBezTo>
                  <a:pt x="3171825" y="461183"/>
                  <a:pt x="3137708" y="495300"/>
                  <a:pt x="309562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683307" y="5563567"/>
            <a:ext cx="390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SVM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3211897" y="5563567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99.3%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83307" y="5829970"/>
            <a:ext cx="2943225" cy="76200"/>
          </a:xfrm>
          <a:custGeom>
            <a:avLst/>
            <a:gdLst/>
            <a:ahLst/>
            <a:cxnLst/>
            <a:rect l="l" t="t" r="r" b="b"/>
            <a:pathLst>
              <a:path w="2943225" h="76200">
                <a:moveTo>
                  <a:pt x="38100" y="0"/>
                </a:moveTo>
                <a:lnTo>
                  <a:pt x="2905125" y="0"/>
                </a:lnTo>
                <a:cubicBezTo>
                  <a:pt x="2926153" y="0"/>
                  <a:pt x="2943225" y="17072"/>
                  <a:pt x="2943225" y="38100"/>
                </a:cubicBezTo>
                <a:lnTo>
                  <a:pt x="2943225" y="38100"/>
                </a:lnTo>
                <a:cubicBezTo>
                  <a:pt x="2943225" y="59128"/>
                  <a:pt x="2926153" y="76200"/>
                  <a:pt x="2905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6572"/>
          </a:solidFill>
          <a:ln/>
        </p:spPr>
      </p:sp>
      <p:sp>
        <p:nvSpPr>
          <p:cNvPr id="28" name="Shape 26"/>
          <p:cNvSpPr/>
          <p:nvPr/>
        </p:nvSpPr>
        <p:spPr>
          <a:xfrm>
            <a:off x="683307" y="5829970"/>
            <a:ext cx="2914650" cy="76200"/>
          </a:xfrm>
          <a:custGeom>
            <a:avLst/>
            <a:gdLst/>
            <a:ahLst/>
            <a:cxnLst/>
            <a:rect l="l" t="t" r="r" b="b"/>
            <a:pathLst>
              <a:path w="2914650" h="76200">
                <a:moveTo>
                  <a:pt x="38100" y="0"/>
                </a:moveTo>
                <a:lnTo>
                  <a:pt x="2876550" y="0"/>
                </a:lnTo>
                <a:cubicBezTo>
                  <a:pt x="2897578" y="0"/>
                  <a:pt x="2914650" y="17072"/>
                  <a:pt x="2914650" y="38100"/>
                </a:cubicBezTo>
                <a:lnTo>
                  <a:pt x="2914650" y="38100"/>
                </a:lnTo>
                <a:cubicBezTo>
                  <a:pt x="2914650" y="59128"/>
                  <a:pt x="2897578" y="76200"/>
                  <a:pt x="28765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9" name="Shape 27"/>
          <p:cNvSpPr/>
          <p:nvPr/>
        </p:nvSpPr>
        <p:spPr>
          <a:xfrm>
            <a:off x="3888693" y="5487479"/>
            <a:ext cx="3171825" cy="495300"/>
          </a:xfrm>
          <a:custGeom>
            <a:avLst/>
            <a:gdLst/>
            <a:ahLst/>
            <a:cxnLst/>
            <a:rect l="l" t="t" r="r" b="b"/>
            <a:pathLst>
              <a:path w="3171825" h="495300">
                <a:moveTo>
                  <a:pt x="76202" y="0"/>
                </a:moveTo>
                <a:lnTo>
                  <a:pt x="3095623" y="0"/>
                </a:lnTo>
                <a:cubicBezTo>
                  <a:pt x="3137708" y="0"/>
                  <a:pt x="3171825" y="34117"/>
                  <a:pt x="3171825" y="76202"/>
                </a:cubicBezTo>
                <a:lnTo>
                  <a:pt x="3171825" y="419098"/>
                </a:lnTo>
                <a:cubicBezTo>
                  <a:pt x="3171825" y="461183"/>
                  <a:pt x="3137708" y="495300"/>
                  <a:pt x="3095623" y="495300"/>
                </a:cubicBezTo>
                <a:lnTo>
                  <a:pt x="76202" y="495300"/>
                </a:lnTo>
                <a:cubicBezTo>
                  <a:pt x="34117" y="495300"/>
                  <a:pt x="0" y="461183"/>
                  <a:pt x="0" y="4190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4002918" y="5563567"/>
            <a:ext cx="1076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Random Forest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534671" y="5563567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71809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92.8%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002918" y="5829970"/>
            <a:ext cx="2943225" cy="76200"/>
          </a:xfrm>
          <a:custGeom>
            <a:avLst/>
            <a:gdLst/>
            <a:ahLst/>
            <a:cxnLst/>
            <a:rect l="l" t="t" r="r" b="b"/>
            <a:pathLst>
              <a:path w="2943225" h="76200">
                <a:moveTo>
                  <a:pt x="38100" y="0"/>
                </a:moveTo>
                <a:lnTo>
                  <a:pt x="2905125" y="0"/>
                </a:lnTo>
                <a:cubicBezTo>
                  <a:pt x="2926153" y="0"/>
                  <a:pt x="2943225" y="17072"/>
                  <a:pt x="2943225" y="38100"/>
                </a:cubicBezTo>
                <a:lnTo>
                  <a:pt x="2943225" y="38100"/>
                </a:lnTo>
                <a:cubicBezTo>
                  <a:pt x="2943225" y="59128"/>
                  <a:pt x="2926153" y="76200"/>
                  <a:pt x="29051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6572"/>
          </a:solidFill>
          <a:ln/>
        </p:spPr>
      </p:sp>
      <p:sp>
        <p:nvSpPr>
          <p:cNvPr id="33" name="Shape 31"/>
          <p:cNvSpPr/>
          <p:nvPr/>
        </p:nvSpPr>
        <p:spPr>
          <a:xfrm>
            <a:off x="4002918" y="5829970"/>
            <a:ext cx="2724150" cy="76200"/>
          </a:xfrm>
          <a:custGeom>
            <a:avLst/>
            <a:gdLst/>
            <a:ahLst/>
            <a:cxnLst/>
            <a:rect l="l" t="t" r="r" b="b"/>
            <a:pathLst>
              <a:path w="2724150" h="76200">
                <a:moveTo>
                  <a:pt x="38100" y="0"/>
                </a:moveTo>
                <a:lnTo>
                  <a:pt x="2686050" y="0"/>
                </a:lnTo>
                <a:cubicBezTo>
                  <a:pt x="2707078" y="0"/>
                  <a:pt x="2724150" y="17072"/>
                  <a:pt x="2724150" y="38100"/>
                </a:cubicBezTo>
                <a:lnTo>
                  <a:pt x="2724150" y="38100"/>
                </a:lnTo>
                <a:cubicBezTo>
                  <a:pt x="2724150" y="59128"/>
                  <a:pt x="2707078" y="76200"/>
                  <a:pt x="26860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4" name="Shape 32"/>
          <p:cNvSpPr/>
          <p:nvPr/>
        </p:nvSpPr>
        <p:spPr>
          <a:xfrm>
            <a:off x="7290532" y="1453121"/>
            <a:ext cx="4517231" cy="2907506"/>
          </a:xfrm>
          <a:custGeom>
            <a:avLst/>
            <a:gdLst/>
            <a:ahLst/>
            <a:cxnLst/>
            <a:rect l="l" t="t" r="r" b="b"/>
            <a:pathLst>
              <a:path w="4517231" h="2907506">
                <a:moveTo>
                  <a:pt x="76206" y="0"/>
                </a:moveTo>
                <a:lnTo>
                  <a:pt x="4441026" y="0"/>
                </a:lnTo>
                <a:cubicBezTo>
                  <a:pt x="4483113" y="0"/>
                  <a:pt x="4517231" y="34118"/>
                  <a:pt x="4517231" y="76206"/>
                </a:cubicBezTo>
                <a:lnTo>
                  <a:pt x="4517231" y="2831301"/>
                </a:lnTo>
                <a:cubicBezTo>
                  <a:pt x="4517231" y="2873388"/>
                  <a:pt x="4483113" y="2907506"/>
                  <a:pt x="4441026" y="2907506"/>
                </a:cubicBezTo>
                <a:lnTo>
                  <a:pt x="76206" y="2907506"/>
                </a:lnTo>
                <a:cubicBezTo>
                  <a:pt x="34118" y="2907506"/>
                  <a:pt x="0" y="2873388"/>
                  <a:pt x="0" y="2831301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7472660" y="1649388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4648" y="20836"/>
                </a:moveTo>
                <a:cubicBezTo>
                  <a:pt x="44648" y="9339"/>
                  <a:pt x="53987" y="0"/>
                  <a:pt x="65484" y="0"/>
                </a:cubicBezTo>
                <a:lnTo>
                  <a:pt x="74414" y="0"/>
                </a:lnTo>
                <a:cubicBezTo>
                  <a:pt x="81000" y="0"/>
                  <a:pt x="86320" y="5321"/>
                  <a:pt x="86320" y="11906"/>
                </a:cubicBezTo>
                <a:lnTo>
                  <a:pt x="86320" y="178594"/>
                </a:lnTo>
                <a:cubicBezTo>
                  <a:pt x="86320" y="185179"/>
                  <a:pt x="81000" y="190500"/>
                  <a:pt x="74414" y="190500"/>
                </a:cubicBezTo>
                <a:lnTo>
                  <a:pt x="62508" y="190500"/>
                </a:lnTo>
                <a:cubicBezTo>
                  <a:pt x="51420" y="190500"/>
                  <a:pt x="42081" y="182910"/>
                  <a:pt x="39439" y="172641"/>
                </a:cubicBezTo>
                <a:cubicBezTo>
                  <a:pt x="39179" y="172641"/>
                  <a:pt x="38956" y="172641"/>
                  <a:pt x="38695" y="172641"/>
                </a:cubicBezTo>
                <a:cubicBezTo>
                  <a:pt x="22250" y="172641"/>
                  <a:pt x="8930" y="159321"/>
                  <a:pt x="8930" y="142875"/>
                </a:cubicBezTo>
                <a:cubicBezTo>
                  <a:pt x="8930" y="136178"/>
                  <a:pt x="11162" y="130001"/>
                  <a:pt x="14883" y="125016"/>
                </a:cubicBezTo>
                <a:cubicBezTo>
                  <a:pt x="7665" y="119583"/>
                  <a:pt x="2977" y="110951"/>
                  <a:pt x="2977" y="101203"/>
                </a:cubicBezTo>
                <a:cubicBezTo>
                  <a:pt x="2977" y="89706"/>
                  <a:pt x="9525" y="79697"/>
                  <a:pt x="19050" y="74749"/>
                </a:cubicBezTo>
                <a:cubicBezTo>
                  <a:pt x="16408" y="70284"/>
                  <a:pt x="14883" y="65075"/>
                  <a:pt x="14883" y="59531"/>
                </a:cubicBezTo>
                <a:cubicBezTo>
                  <a:pt x="14883" y="43086"/>
                  <a:pt x="28203" y="29766"/>
                  <a:pt x="44648" y="29766"/>
                </a:cubicBezTo>
                <a:lnTo>
                  <a:pt x="44648" y="20836"/>
                </a:lnTo>
                <a:close/>
                <a:moveTo>
                  <a:pt x="145852" y="20836"/>
                </a:moveTo>
                <a:lnTo>
                  <a:pt x="145852" y="29766"/>
                </a:lnTo>
                <a:cubicBezTo>
                  <a:pt x="162297" y="29766"/>
                  <a:pt x="175617" y="43086"/>
                  <a:pt x="175617" y="59531"/>
                </a:cubicBezTo>
                <a:cubicBezTo>
                  <a:pt x="175617" y="65112"/>
                  <a:pt x="174092" y="70321"/>
                  <a:pt x="171450" y="74749"/>
                </a:cubicBezTo>
                <a:cubicBezTo>
                  <a:pt x="181012" y="79697"/>
                  <a:pt x="187523" y="89669"/>
                  <a:pt x="187523" y="101203"/>
                </a:cubicBezTo>
                <a:cubicBezTo>
                  <a:pt x="187523" y="110951"/>
                  <a:pt x="182835" y="119583"/>
                  <a:pt x="175617" y="125016"/>
                </a:cubicBezTo>
                <a:cubicBezTo>
                  <a:pt x="179338" y="130001"/>
                  <a:pt x="181570" y="136178"/>
                  <a:pt x="181570" y="142875"/>
                </a:cubicBezTo>
                <a:cubicBezTo>
                  <a:pt x="181570" y="159321"/>
                  <a:pt x="168250" y="172641"/>
                  <a:pt x="151805" y="172641"/>
                </a:cubicBezTo>
                <a:cubicBezTo>
                  <a:pt x="151544" y="172641"/>
                  <a:pt x="151321" y="172641"/>
                  <a:pt x="151061" y="172641"/>
                </a:cubicBezTo>
                <a:cubicBezTo>
                  <a:pt x="148419" y="182910"/>
                  <a:pt x="139080" y="190500"/>
                  <a:pt x="127992" y="190500"/>
                </a:cubicBezTo>
                <a:lnTo>
                  <a:pt x="116086" y="190500"/>
                </a:lnTo>
                <a:cubicBezTo>
                  <a:pt x="109500" y="190500"/>
                  <a:pt x="104180" y="185179"/>
                  <a:pt x="104180" y="178594"/>
                </a:cubicBezTo>
                <a:lnTo>
                  <a:pt x="104180" y="11906"/>
                </a:lnTo>
                <a:cubicBezTo>
                  <a:pt x="104180" y="5321"/>
                  <a:pt x="109500" y="0"/>
                  <a:pt x="116086" y="0"/>
                </a:cubicBezTo>
                <a:lnTo>
                  <a:pt x="125016" y="0"/>
                </a:lnTo>
                <a:cubicBezTo>
                  <a:pt x="136513" y="0"/>
                  <a:pt x="145852" y="9339"/>
                  <a:pt x="145852" y="20836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6" name="Text 34"/>
          <p:cNvSpPr/>
          <p:nvPr/>
        </p:nvSpPr>
        <p:spPr>
          <a:xfrm>
            <a:off x="7686973" y="1611437"/>
            <a:ext cx="4057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From Subjective to Objective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448848" y="1992250"/>
            <a:ext cx="4276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Traditional psychiatric diagnosis relies 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subjective self-reports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clinician interpretation, introducing potential bias and variability.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448848" y="2848756"/>
            <a:ext cx="42767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introduces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data-driven objectivity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analyzing patterns in questionnaire responses that may be invisible to human evaluators.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448848" y="3705262"/>
            <a:ext cx="4276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shift enables earlier detection, standardized assessments across populations, and reduced diagnostic errors.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284579" y="4402336"/>
            <a:ext cx="4524375" cy="1295400"/>
          </a:xfrm>
          <a:custGeom>
            <a:avLst/>
            <a:gdLst/>
            <a:ahLst/>
            <a:cxnLst/>
            <a:rect l="l" t="t" r="r" b="b"/>
            <a:pathLst>
              <a:path w="4524375" h="1295400">
                <a:moveTo>
                  <a:pt x="76195" y="0"/>
                </a:moveTo>
                <a:lnTo>
                  <a:pt x="4448180" y="0"/>
                </a:lnTo>
                <a:cubicBezTo>
                  <a:pt x="4490233" y="0"/>
                  <a:pt x="4524375" y="34142"/>
                  <a:pt x="4524375" y="76195"/>
                </a:cubicBezTo>
                <a:lnTo>
                  <a:pt x="4524375" y="1219205"/>
                </a:lnTo>
                <a:cubicBezTo>
                  <a:pt x="4524375" y="1261286"/>
                  <a:pt x="4490261" y="1295400"/>
                  <a:pt x="4448180" y="1295400"/>
                </a:cubicBezTo>
                <a:lnTo>
                  <a:pt x="76195" y="1295400"/>
                </a:lnTo>
                <a:cubicBezTo>
                  <a:pt x="34142" y="1295400"/>
                  <a:pt x="0" y="1261258"/>
                  <a:pt x="0" y="121920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2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7436904" y="455451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2" name="Text 40"/>
          <p:cNvSpPr/>
          <p:nvPr/>
        </p:nvSpPr>
        <p:spPr>
          <a:xfrm>
            <a:off x="7589304" y="4516562"/>
            <a:ext cx="4181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Clinical Impact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426189" y="4859052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4" name="Text 42"/>
          <p:cNvSpPr/>
          <p:nvPr/>
        </p:nvSpPr>
        <p:spPr>
          <a:xfrm>
            <a:off x="7641580" y="4821101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Rapid screening in primary care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426189" y="512545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6" name="Text 44"/>
          <p:cNvSpPr/>
          <p:nvPr/>
        </p:nvSpPr>
        <p:spPr>
          <a:xfrm>
            <a:off x="7641580" y="5087503"/>
            <a:ext cx="2952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Reduced waiting times for specialist referral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426189" y="539185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8" name="Text 46"/>
          <p:cNvSpPr/>
          <p:nvPr/>
        </p:nvSpPr>
        <p:spPr>
          <a:xfrm>
            <a:off x="7641580" y="5353906"/>
            <a:ext cx="2990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Accessible assessment in underserved areas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381000" y="6248549"/>
            <a:ext cx="4229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Source: Nature Scientific Reports, 2025 • SVM = Support Vector Machine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0081617" y="6210598"/>
            <a:ext cx="1733550" cy="266700"/>
          </a:xfrm>
          <a:custGeom>
            <a:avLst/>
            <a:gdLst/>
            <a:ahLst/>
            <a:cxnLst/>
            <a:rect l="l" t="t" r="r" b="b"/>
            <a:pathLst>
              <a:path w="1733550" h="266700">
                <a:moveTo>
                  <a:pt x="133350" y="0"/>
                </a:moveTo>
                <a:lnTo>
                  <a:pt x="1600200" y="0"/>
                </a:lnTo>
                <a:cubicBezTo>
                  <a:pt x="1673798" y="0"/>
                  <a:pt x="1733550" y="59752"/>
                  <a:pt x="1733550" y="133350"/>
                </a:cubicBezTo>
                <a:lnTo>
                  <a:pt x="1733550" y="133350"/>
                </a:lnTo>
                <a:cubicBezTo>
                  <a:pt x="1733550" y="206948"/>
                  <a:pt x="1673798" y="266700"/>
                  <a:pt x="16002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10081617" y="6210598"/>
            <a:ext cx="18002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DASS-42 Validation Study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 • DIAGNOSTIC REVOLUTION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Multimodal AI: Seeing the Whole Person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2442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Integrating multiple data streams for comprehensive mental health assessment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523442"/>
            <a:ext cx="5657850" cy="2152650"/>
          </a:xfrm>
          <a:custGeom>
            <a:avLst/>
            <a:gdLst/>
            <a:ahLst/>
            <a:cxnLst/>
            <a:rect l="l" t="t" r="r" b="b"/>
            <a:pathLst>
              <a:path w="5657850" h="2152650">
                <a:moveTo>
                  <a:pt x="76204" y="0"/>
                </a:moveTo>
                <a:lnTo>
                  <a:pt x="5581646" y="0"/>
                </a:lnTo>
                <a:cubicBezTo>
                  <a:pt x="5623732" y="0"/>
                  <a:pt x="5657850" y="34118"/>
                  <a:pt x="5657850" y="76204"/>
                </a:cubicBezTo>
                <a:lnTo>
                  <a:pt x="5657850" y="2076446"/>
                </a:lnTo>
                <a:cubicBezTo>
                  <a:pt x="5657850" y="2118532"/>
                  <a:pt x="5623732" y="2152650"/>
                  <a:pt x="5581646" y="2152650"/>
                </a:cubicBezTo>
                <a:lnTo>
                  <a:pt x="76204" y="2152650"/>
                </a:lnTo>
                <a:cubicBezTo>
                  <a:pt x="34118" y="2152650"/>
                  <a:pt x="0" y="2118532"/>
                  <a:pt x="0" y="20764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533363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90376" y="1809006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71438" y="0"/>
                </a:moveTo>
                <a:cubicBezTo>
                  <a:pt x="51718" y="0"/>
                  <a:pt x="35719" y="15999"/>
                  <a:pt x="35719" y="35719"/>
                </a:cubicBezTo>
                <a:lnTo>
                  <a:pt x="35719" y="83344"/>
                </a:lnTo>
                <a:cubicBezTo>
                  <a:pt x="35719" y="103063"/>
                  <a:pt x="51718" y="119063"/>
                  <a:pt x="71438" y="119063"/>
                </a:cubicBezTo>
                <a:cubicBezTo>
                  <a:pt x="91157" y="119063"/>
                  <a:pt x="107156" y="103063"/>
                  <a:pt x="107156" y="83344"/>
                </a:cubicBezTo>
                <a:lnTo>
                  <a:pt x="107156" y="35719"/>
                </a:lnTo>
                <a:cubicBezTo>
                  <a:pt x="107156" y="15999"/>
                  <a:pt x="91157" y="0"/>
                  <a:pt x="71438" y="0"/>
                </a:cubicBezTo>
                <a:close/>
                <a:moveTo>
                  <a:pt x="17859" y="68461"/>
                </a:moveTo>
                <a:cubicBezTo>
                  <a:pt x="17859" y="63512"/>
                  <a:pt x="13878" y="59531"/>
                  <a:pt x="8930" y="59531"/>
                </a:cubicBezTo>
                <a:cubicBezTo>
                  <a:pt x="3981" y="59531"/>
                  <a:pt x="0" y="63512"/>
                  <a:pt x="0" y="68461"/>
                </a:cubicBezTo>
                <a:lnTo>
                  <a:pt x="0" y="83344"/>
                </a:lnTo>
                <a:cubicBezTo>
                  <a:pt x="0" y="119769"/>
                  <a:pt x="27273" y="149833"/>
                  <a:pt x="62508" y="154223"/>
                </a:cubicBezTo>
                <a:lnTo>
                  <a:pt x="62508" y="172641"/>
                </a:lnTo>
                <a:lnTo>
                  <a:pt x="44648" y="172641"/>
                </a:lnTo>
                <a:cubicBezTo>
                  <a:pt x="39700" y="172641"/>
                  <a:pt x="35719" y="176622"/>
                  <a:pt x="35719" y="181570"/>
                </a:cubicBezTo>
                <a:cubicBezTo>
                  <a:pt x="35719" y="186519"/>
                  <a:pt x="39700" y="190500"/>
                  <a:pt x="44648" y="190500"/>
                </a:cubicBezTo>
                <a:lnTo>
                  <a:pt x="98227" y="190500"/>
                </a:lnTo>
                <a:cubicBezTo>
                  <a:pt x="103175" y="190500"/>
                  <a:pt x="107156" y="186519"/>
                  <a:pt x="107156" y="181570"/>
                </a:cubicBezTo>
                <a:cubicBezTo>
                  <a:pt x="107156" y="176622"/>
                  <a:pt x="103175" y="172641"/>
                  <a:pt x="98227" y="172641"/>
                </a:cubicBezTo>
                <a:lnTo>
                  <a:pt x="80367" y="172641"/>
                </a:lnTo>
                <a:lnTo>
                  <a:pt x="80367" y="154223"/>
                </a:lnTo>
                <a:cubicBezTo>
                  <a:pt x="115602" y="149833"/>
                  <a:pt x="142875" y="119769"/>
                  <a:pt x="142875" y="83344"/>
                </a:cubicBezTo>
                <a:lnTo>
                  <a:pt x="142875" y="68461"/>
                </a:lnTo>
                <a:cubicBezTo>
                  <a:pt x="142875" y="63512"/>
                  <a:pt x="138894" y="59531"/>
                  <a:pt x="133945" y="59531"/>
                </a:cubicBezTo>
                <a:cubicBezTo>
                  <a:pt x="128997" y="59531"/>
                  <a:pt x="125016" y="63512"/>
                  <a:pt x="125016" y="68461"/>
                </a:cubicBezTo>
                <a:lnTo>
                  <a:pt x="125016" y="83344"/>
                </a:lnTo>
                <a:cubicBezTo>
                  <a:pt x="125016" y="112923"/>
                  <a:pt x="101017" y="136922"/>
                  <a:pt x="71438" y="136922"/>
                </a:cubicBezTo>
                <a:cubicBezTo>
                  <a:pt x="41858" y="136922"/>
                  <a:pt x="17859" y="112923"/>
                  <a:pt x="17859" y="83344"/>
                </a:cubicBezTo>
                <a:lnTo>
                  <a:pt x="17859" y="68461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8" name="Text 6"/>
          <p:cNvSpPr/>
          <p:nvPr/>
        </p:nvSpPr>
        <p:spPr>
          <a:xfrm>
            <a:off x="1104677" y="1771055"/>
            <a:ext cx="1323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Voice Analysis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363" y="2208981"/>
            <a:ext cx="5429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Vocal biomarkers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detect depression through speech patterns: prosody, tone, pitch variability, and rhythm changes.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363" y="2779923"/>
            <a:ext cx="54292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analyzes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temporal features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 identify clinically significant patterns, achieving 82.5% accuracy in depression detection when combined with other modalities.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153113" y="1523442"/>
            <a:ext cx="5657850" cy="2152650"/>
          </a:xfrm>
          <a:custGeom>
            <a:avLst/>
            <a:gdLst/>
            <a:ahLst/>
            <a:cxnLst/>
            <a:rect l="l" t="t" r="r" b="b"/>
            <a:pathLst>
              <a:path w="5657850" h="2152650">
                <a:moveTo>
                  <a:pt x="76204" y="0"/>
                </a:moveTo>
                <a:lnTo>
                  <a:pt x="5581646" y="0"/>
                </a:lnTo>
                <a:cubicBezTo>
                  <a:pt x="5623732" y="0"/>
                  <a:pt x="5657850" y="34118"/>
                  <a:pt x="5657850" y="76204"/>
                </a:cubicBezTo>
                <a:lnTo>
                  <a:pt x="5657850" y="2076446"/>
                </a:lnTo>
                <a:cubicBezTo>
                  <a:pt x="5657850" y="2118532"/>
                  <a:pt x="5623732" y="2152650"/>
                  <a:pt x="5581646" y="2152650"/>
                </a:cubicBezTo>
                <a:lnTo>
                  <a:pt x="76204" y="2152650"/>
                </a:lnTo>
                <a:cubicBezTo>
                  <a:pt x="34118" y="2152650"/>
                  <a:pt x="0" y="2118532"/>
                  <a:pt x="0" y="20764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305476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462489" y="1809006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5953" y="23812"/>
                </a:moveTo>
                <a:cubicBezTo>
                  <a:pt x="5953" y="10678"/>
                  <a:pt x="16632" y="0"/>
                  <a:pt x="29766" y="0"/>
                </a:cubicBezTo>
                <a:lnTo>
                  <a:pt x="113109" y="0"/>
                </a:lnTo>
                <a:cubicBezTo>
                  <a:pt x="126243" y="0"/>
                  <a:pt x="136922" y="10678"/>
                  <a:pt x="136922" y="23812"/>
                </a:cubicBezTo>
                <a:lnTo>
                  <a:pt x="136922" y="166688"/>
                </a:lnTo>
                <a:cubicBezTo>
                  <a:pt x="136922" y="179822"/>
                  <a:pt x="126243" y="190500"/>
                  <a:pt x="113109" y="190500"/>
                </a:cubicBezTo>
                <a:lnTo>
                  <a:pt x="29766" y="190500"/>
                </a:lnTo>
                <a:cubicBezTo>
                  <a:pt x="16632" y="190500"/>
                  <a:pt x="5953" y="179822"/>
                  <a:pt x="5953" y="166688"/>
                </a:cubicBezTo>
                <a:lnTo>
                  <a:pt x="5953" y="23812"/>
                </a:lnTo>
                <a:close/>
                <a:moveTo>
                  <a:pt x="29766" y="23812"/>
                </a:moveTo>
                <a:lnTo>
                  <a:pt x="29766" y="136922"/>
                </a:lnTo>
                <a:lnTo>
                  <a:pt x="113109" y="136922"/>
                </a:lnTo>
                <a:lnTo>
                  <a:pt x="113109" y="23812"/>
                </a:lnTo>
                <a:lnTo>
                  <a:pt x="29766" y="23812"/>
                </a:lnTo>
                <a:close/>
                <a:moveTo>
                  <a:pt x="71438" y="175617"/>
                </a:moveTo>
                <a:cubicBezTo>
                  <a:pt x="78023" y="175617"/>
                  <a:pt x="83344" y="170297"/>
                  <a:pt x="83344" y="163711"/>
                </a:cubicBezTo>
                <a:cubicBezTo>
                  <a:pt x="83344" y="157125"/>
                  <a:pt x="78023" y="151805"/>
                  <a:pt x="71438" y="151805"/>
                </a:cubicBezTo>
                <a:cubicBezTo>
                  <a:pt x="64852" y="151805"/>
                  <a:pt x="59531" y="157125"/>
                  <a:pt x="59531" y="163711"/>
                </a:cubicBezTo>
                <a:cubicBezTo>
                  <a:pt x="59531" y="170297"/>
                  <a:pt x="64852" y="175617"/>
                  <a:pt x="71438" y="175617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14" name="Text 12"/>
          <p:cNvSpPr/>
          <p:nvPr/>
        </p:nvSpPr>
        <p:spPr>
          <a:xfrm>
            <a:off x="6876790" y="1771055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Digital Phenotyping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305476" y="2208981"/>
            <a:ext cx="5429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Smartphones enable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continuous, passive monitoring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behavioral patterns without disrupting daily life.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305476" y="2779923"/>
            <a:ext cx="54292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By analyzing sleep patterns, social interactions, and movement, AI creates 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718096"/>
                </a:solidFill>
                <a:highlight>
                  <a:srgbClr val="718096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digital psychological signature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early warning.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1000" y="3788792"/>
            <a:ext cx="3733800" cy="1428750"/>
          </a:xfrm>
          <a:custGeom>
            <a:avLst/>
            <a:gdLst/>
            <a:ahLst/>
            <a:cxnLst/>
            <a:rect l="l" t="t" r="r" b="b"/>
            <a:pathLst>
              <a:path w="3733800" h="1428750">
                <a:moveTo>
                  <a:pt x="76195" y="0"/>
                </a:moveTo>
                <a:lnTo>
                  <a:pt x="3657605" y="0"/>
                </a:lnTo>
                <a:cubicBezTo>
                  <a:pt x="3699686" y="0"/>
                  <a:pt x="3733800" y="34114"/>
                  <a:pt x="3733800" y="76195"/>
                </a:cubicBezTo>
                <a:lnTo>
                  <a:pt x="3733800" y="1352555"/>
                </a:lnTo>
                <a:cubicBezTo>
                  <a:pt x="3733800" y="1394636"/>
                  <a:pt x="3699686" y="1428750"/>
                  <a:pt x="3657605" y="1428750"/>
                </a:cubicBezTo>
                <a:lnTo>
                  <a:pt x="76195" y="1428750"/>
                </a:lnTo>
                <a:cubicBezTo>
                  <a:pt x="34114" y="1428750"/>
                  <a:pt x="0" y="1394636"/>
                  <a:pt x="0" y="135255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95226" y="390301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02382" y="400775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36132"/>
                </a:moveTo>
                <a:lnTo>
                  <a:pt x="80702" y="29167"/>
                </a:lnTo>
                <a:cubicBezTo>
                  <a:pt x="72330" y="17580"/>
                  <a:pt x="58902" y="10716"/>
                  <a:pt x="44570" y="10716"/>
                </a:cubicBezTo>
                <a:cubicBezTo>
                  <a:pt x="19958" y="10716"/>
                  <a:pt x="0" y="30673"/>
                  <a:pt x="0" y="55286"/>
                </a:cubicBezTo>
                <a:lnTo>
                  <a:pt x="0" y="56157"/>
                </a:lnTo>
                <a:cubicBezTo>
                  <a:pt x="0" y="64059"/>
                  <a:pt x="2076" y="72230"/>
                  <a:pt x="5559" y="80367"/>
                </a:cubicBezTo>
                <a:lnTo>
                  <a:pt x="41054" y="80367"/>
                </a:lnTo>
                <a:cubicBezTo>
                  <a:pt x="42126" y="80367"/>
                  <a:pt x="43097" y="79731"/>
                  <a:pt x="43532" y="78726"/>
                </a:cubicBezTo>
                <a:lnTo>
                  <a:pt x="54181" y="53176"/>
                </a:lnTo>
                <a:cubicBezTo>
                  <a:pt x="55420" y="50229"/>
                  <a:pt x="58300" y="48287"/>
                  <a:pt x="61481" y="48220"/>
                </a:cubicBezTo>
                <a:cubicBezTo>
                  <a:pt x="64662" y="48153"/>
                  <a:pt x="67609" y="50029"/>
                  <a:pt x="68915" y="52942"/>
                </a:cubicBezTo>
                <a:lnTo>
                  <a:pt x="86093" y="91083"/>
                </a:lnTo>
                <a:lnTo>
                  <a:pt x="99957" y="63356"/>
                </a:lnTo>
                <a:cubicBezTo>
                  <a:pt x="101330" y="60644"/>
                  <a:pt x="104109" y="58902"/>
                  <a:pt x="107156" y="58902"/>
                </a:cubicBezTo>
                <a:cubicBezTo>
                  <a:pt x="110204" y="58902"/>
                  <a:pt x="112983" y="60610"/>
                  <a:pt x="114356" y="63356"/>
                </a:cubicBezTo>
                <a:lnTo>
                  <a:pt x="122125" y="78860"/>
                </a:lnTo>
                <a:cubicBezTo>
                  <a:pt x="122593" y="79764"/>
                  <a:pt x="123498" y="80334"/>
                  <a:pt x="124536" y="80334"/>
                </a:cubicBezTo>
                <a:lnTo>
                  <a:pt x="165925" y="80334"/>
                </a:lnTo>
                <a:cubicBezTo>
                  <a:pt x="169441" y="72197"/>
                  <a:pt x="171483" y="64026"/>
                  <a:pt x="171483" y="56123"/>
                </a:cubicBezTo>
                <a:lnTo>
                  <a:pt x="171483" y="55252"/>
                </a:lnTo>
                <a:cubicBezTo>
                  <a:pt x="171450" y="30673"/>
                  <a:pt x="151492" y="10716"/>
                  <a:pt x="126880" y="10716"/>
                </a:cubicBezTo>
                <a:cubicBezTo>
                  <a:pt x="112581" y="10716"/>
                  <a:pt x="99120" y="17580"/>
                  <a:pt x="90748" y="29167"/>
                </a:cubicBezTo>
                <a:lnTo>
                  <a:pt x="85725" y="36098"/>
                </a:lnTo>
                <a:close/>
                <a:moveTo>
                  <a:pt x="157252" y="96441"/>
                </a:moveTo>
                <a:lnTo>
                  <a:pt x="124502" y="96441"/>
                </a:lnTo>
                <a:cubicBezTo>
                  <a:pt x="117403" y="96441"/>
                  <a:pt x="110907" y="92422"/>
                  <a:pt x="107726" y="86060"/>
                </a:cubicBezTo>
                <a:lnTo>
                  <a:pt x="107156" y="84921"/>
                </a:lnTo>
                <a:lnTo>
                  <a:pt x="92925" y="113418"/>
                </a:lnTo>
                <a:cubicBezTo>
                  <a:pt x="91552" y="116198"/>
                  <a:pt x="88672" y="117939"/>
                  <a:pt x="85558" y="117872"/>
                </a:cubicBezTo>
                <a:cubicBezTo>
                  <a:pt x="82443" y="117805"/>
                  <a:pt x="79664" y="115963"/>
                  <a:pt x="78391" y="113150"/>
                </a:cubicBezTo>
                <a:lnTo>
                  <a:pt x="61883" y="76483"/>
                </a:lnTo>
                <a:lnTo>
                  <a:pt x="58367" y="84921"/>
                </a:lnTo>
                <a:cubicBezTo>
                  <a:pt x="55453" y="91920"/>
                  <a:pt x="48622" y="96474"/>
                  <a:pt x="41054" y="96474"/>
                </a:cubicBezTo>
                <a:lnTo>
                  <a:pt x="14198" y="96474"/>
                </a:lnTo>
                <a:cubicBezTo>
                  <a:pt x="30004" y="121187"/>
                  <a:pt x="55386" y="143924"/>
                  <a:pt x="71259" y="156046"/>
                </a:cubicBezTo>
                <a:cubicBezTo>
                  <a:pt x="75411" y="159194"/>
                  <a:pt x="80501" y="160768"/>
                  <a:pt x="85692" y="160768"/>
                </a:cubicBezTo>
                <a:cubicBezTo>
                  <a:pt x="90882" y="160768"/>
                  <a:pt x="96005" y="159227"/>
                  <a:pt x="100124" y="156046"/>
                </a:cubicBezTo>
                <a:cubicBezTo>
                  <a:pt x="116064" y="143891"/>
                  <a:pt x="141446" y="121154"/>
                  <a:pt x="157252" y="9644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0" name="Text 18"/>
          <p:cNvSpPr/>
          <p:nvPr/>
        </p:nvSpPr>
        <p:spPr>
          <a:xfrm>
            <a:off x="952314" y="3960130"/>
            <a:ext cx="147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Physiological Data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95226" y="4360106"/>
            <a:ext cx="3581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Wearables track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heart rate variability, sleep cycles, and activity levels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provide objective indicators of mental state.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28951" y="3788792"/>
            <a:ext cx="3733800" cy="1428750"/>
          </a:xfrm>
          <a:custGeom>
            <a:avLst/>
            <a:gdLst/>
            <a:ahLst/>
            <a:cxnLst/>
            <a:rect l="l" t="t" r="r" b="b"/>
            <a:pathLst>
              <a:path w="3733800" h="1428750">
                <a:moveTo>
                  <a:pt x="76195" y="0"/>
                </a:moveTo>
                <a:lnTo>
                  <a:pt x="3657605" y="0"/>
                </a:lnTo>
                <a:cubicBezTo>
                  <a:pt x="3699686" y="0"/>
                  <a:pt x="3733800" y="34114"/>
                  <a:pt x="3733800" y="76195"/>
                </a:cubicBezTo>
                <a:lnTo>
                  <a:pt x="3733800" y="1352555"/>
                </a:lnTo>
                <a:cubicBezTo>
                  <a:pt x="3733800" y="1394636"/>
                  <a:pt x="3699686" y="1428750"/>
                  <a:pt x="3657605" y="1428750"/>
                </a:cubicBezTo>
                <a:lnTo>
                  <a:pt x="76195" y="1428750"/>
                </a:lnTo>
                <a:cubicBezTo>
                  <a:pt x="34114" y="1428750"/>
                  <a:pt x="0" y="1394636"/>
                  <a:pt x="0" y="135255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343177" y="390301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4439617" y="400775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28588" y="48220"/>
                </a:moveTo>
                <a:cubicBezTo>
                  <a:pt x="128588" y="80769"/>
                  <a:pt x="99789" y="107156"/>
                  <a:pt x="64294" y="107156"/>
                </a:cubicBezTo>
                <a:cubicBezTo>
                  <a:pt x="55353" y="107156"/>
                  <a:pt x="46847" y="105482"/>
                  <a:pt x="39112" y="102468"/>
                </a:cubicBezTo>
                <a:lnTo>
                  <a:pt x="11787" y="116934"/>
                </a:lnTo>
                <a:cubicBezTo>
                  <a:pt x="8673" y="118575"/>
                  <a:pt x="4856" y="118006"/>
                  <a:pt x="2344" y="115528"/>
                </a:cubicBezTo>
                <a:cubicBezTo>
                  <a:pt x="-167" y="113050"/>
                  <a:pt x="-737" y="109199"/>
                  <a:pt x="938" y="106085"/>
                </a:cubicBezTo>
                <a:lnTo>
                  <a:pt x="12859" y="83582"/>
                </a:lnTo>
                <a:cubicBezTo>
                  <a:pt x="4789" y="73737"/>
                  <a:pt x="0" y="61481"/>
                  <a:pt x="0" y="48220"/>
                </a:cubicBezTo>
                <a:cubicBezTo>
                  <a:pt x="0" y="15672"/>
                  <a:pt x="28798" y="-10716"/>
                  <a:pt x="64294" y="-10716"/>
                </a:cubicBezTo>
                <a:cubicBezTo>
                  <a:pt x="99789" y="-10716"/>
                  <a:pt x="128588" y="15672"/>
                  <a:pt x="128588" y="48220"/>
                </a:cubicBezTo>
                <a:close/>
                <a:moveTo>
                  <a:pt x="128588" y="171450"/>
                </a:moveTo>
                <a:cubicBezTo>
                  <a:pt x="97077" y="171450"/>
                  <a:pt x="70857" y="150655"/>
                  <a:pt x="65365" y="123230"/>
                </a:cubicBezTo>
                <a:cubicBezTo>
                  <a:pt x="105549" y="122727"/>
                  <a:pt x="140475" y="94130"/>
                  <a:pt x="144326" y="55353"/>
                </a:cubicBezTo>
                <a:cubicBezTo>
                  <a:pt x="172220" y="61782"/>
                  <a:pt x="192881" y="84921"/>
                  <a:pt x="192881" y="112514"/>
                </a:cubicBezTo>
                <a:cubicBezTo>
                  <a:pt x="192881" y="125775"/>
                  <a:pt x="188093" y="138031"/>
                  <a:pt x="180023" y="147876"/>
                </a:cubicBezTo>
                <a:lnTo>
                  <a:pt x="191944" y="170378"/>
                </a:lnTo>
                <a:cubicBezTo>
                  <a:pt x="193584" y="173493"/>
                  <a:pt x="193015" y="177310"/>
                  <a:pt x="190537" y="179822"/>
                </a:cubicBezTo>
                <a:cubicBezTo>
                  <a:pt x="188059" y="182333"/>
                  <a:pt x="184208" y="182902"/>
                  <a:pt x="181094" y="181228"/>
                </a:cubicBezTo>
                <a:lnTo>
                  <a:pt x="153769" y="166762"/>
                </a:lnTo>
                <a:cubicBezTo>
                  <a:pt x="146034" y="169776"/>
                  <a:pt x="137528" y="171450"/>
                  <a:pt x="128588" y="17145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5" name="Text 23"/>
          <p:cNvSpPr/>
          <p:nvPr/>
        </p:nvSpPr>
        <p:spPr>
          <a:xfrm>
            <a:off x="4800265" y="3960130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Language &amp; Text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343177" y="4360106"/>
            <a:ext cx="3581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NLP analyzes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linguistic patterns, sentiment, and word choice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messages or social media to detect early signs.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077088" y="3788792"/>
            <a:ext cx="3733800" cy="1428750"/>
          </a:xfrm>
          <a:custGeom>
            <a:avLst/>
            <a:gdLst/>
            <a:ahLst/>
            <a:cxnLst/>
            <a:rect l="l" t="t" r="r" b="b"/>
            <a:pathLst>
              <a:path w="3733800" h="1428750">
                <a:moveTo>
                  <a:pt x="76195" y="0"/>
                </a:moveTo>
                <a:lnTo>
                  <a:pt x="3657605" y="0"/>
                </a:lnTo>
                <a:cubicBezTo>
                  <a:pt x="3699686" y="0"/>
                  <a:pt x="3733800" y="34114"/>
                  <a:pt x="3733800" y="76195"/>
                </a:cubicBezTo>
                <a:lnTo>
                  <a:pt x="3733800" y="1352555"/>
                </a:lnTo>
                <a:cubicBezTo>
                  <a:pt x="3733800" y="1394636"/>
                  <a:pt x="3699686" y="1428750"/>
                  <a:pt x="3657605" y="1428750"/>
                </a:cubicBezTo>
                <a:lnTo>
                  <a:pt x="76195" y="1428750"/>
                </a:lnTo>
                <a:cubicBezTo>
                  <a:pt x="34114" y="1428750"/>
                  <a:pt x="0" y="1394636"/>
                  <a:pt x="0" y="135255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8191314" y="402673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8287755" y="4131469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6441" y="10716"/>
                </a:moveTo>
                <a:cubicBezTo>
                  <a:pt x="69384" y="10716"/>
                  <a:pt x="47718" y="23039"/>
                  <a:pt x="31946" y="37706"/>
                </a:cubicBezTo>
                <a:cubicBezTo>
                  <a:pt x="16274" y="52272"/>
                  <a:pt x="5793" y="69652"/>
                  <a:pt x="804" y="81606"/>
                </a:cubicBezTo>
                <a:cubicBezTo>
                  <a:pt x="-301" y="84252"/>
                  <a:pt x="-301" y="87198"/>
                  <a:pt x="804" y="89844"/>
                </a:cubicBezTo>
                <a:cubicBezTo>
                  <a:pt x="5793" y="101798"/>
                  <a:pt x="16274" y="119211"/>
                  <a:pt x="31946" y="133744"/>
                </a:cubicBezTo>
                <a:cubicBezTo>
                  <a:pt x="47718" y="148378"/>
                  <a:pt x="69384" y="160734"/>
                  <a:pt x="96441" y="160734"/>
                </a:cubicBezTo>
                <a:cubicBezTo>
                  <a:pt x="123498" y="160734"/>
                  <a:pt x="145163" y="148411"/>
                  <a:pt x="160935" y="133744"/>
                </a:cubicBezTo>
                <a:cubicBezTo>
                  <a:pt x="176607" y="119178"/>
                  <a:pt x="187088" y="101798"/>
                  <a:pt x="192078" y="89844"/>
                </a:cubicBezTo>
                <a:cubicBezTo>
                  <a:pt x="193183" y="87198"/>
                  <a:pt x="193183" y="84252"/>
                  <a:pt x="192078" y="81606"/>
                </a:cubicBezTo>
                <a:cubicBezTo>
                  <a:pt x="187088" y="69652"/>
                  <a:pt x="176607" y="52239"/>
                  <a:pt x="160935" y="37706"/>
                </a:cubicBezTo>
                <a:cubicBezTo>
                  <a:pt x="145163" y="23072"/>
                  <a:pt x="123498" y="10716"/>
                  <a:pt x="96441" y="10716"/>
                </a:cubicBezTo>
                <a:close/>
                <a:moveTo>
                  <a:pt x="48220" y="85725"/>
                </a:moveTo>
                <a:cubicBezTo>
                  <a:pt x="48220" y="59111"/>
                  <a:pt x="69827" y="37505"/>
                  <a:pt x="96441" y="37505"/>
                </a:cubicBezTo>
                <a:cubicBezTo>
                  <a:pt x="123054" y="37505"/>
                  <a:pt x="144661" y="59111"/>
                  <a:pt x="144661" y="85725"/>
                </a:cubicBezTo>
                <a:cubicBezTo>
                  <a:pt x="144661" y="112339"/>
                  <a:pt x="123054" y="133945"/>
                  <a:pt x="96441" y="133945"/>
                </a:cubicBezTo>
                <a:cubicBezTo>
                  <a:pt x="69827" y="133945"/>
                  <a:pt x="48220" y="112339"/>
                  <a:pt x="48220" y="85725"/>
                </a:cubicBezTo>
                <a:close/>
                <a:moveTo>
                  <a:pt x="96441" y="64294"/>
                </a:moveTo>
                <a:cubicBezTo>
                  <a:pt x="96441" y="76114"/>
                  <a:pt x="86830" y="85725"/>
                  <a:pt x="75009" y="85725"/>
                </a:cubicBezTo>
                <a:cubicBezTo>
                  <a:pt x="71158" y="85725"/>
                  <a:pt x="67542" y="84720"/>
                  <a:pt x="64394" y="82912"/>
                </a:cubicBezTo>
                <a:cubicBezTo>
                  <a:pt x="64059" y="86562"/>
                  <a:pt x="64361" y="90313"/>
                  <a:pt x="65365" y="94030"/>
                </a:cubicBezTo>
                <a:cubicBezTo>
                  <a:pt x="69953" y="111175"/>
                  <a:pt x="87600" y="121354"/>
                  <a:pt x="104745" y="116767"/>
                </a:cubicBezTo>
                <a:cubicBezTo>
                  <a:pt x="121890" y="112179"/>
                  <a:pt x="132070" y="94532"/>
                  <a:pt x="127482" y="77387"/>
                </a:cubicBezTo>
                <a:cubicBezTo>
                  <a:pt x="123397" y="62084"/>
                  <a:pt x="108898" y="52339"/>
                  <a:pt x="93628" y="53679"/>
                </a:cubicBezTo>
                <a:cubicBezTo>
                  <a:pt x="95403" y="56793"/>
                  <a:pt x="96441" y="60409"/>
                  <a:pt x="96441" y="64294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0" name="Text 28"/>
          <p:cNvSpPr/>
          <p:nvPr/>
        </p:nvSpPr>
        <p:spPr>
          <a:xfrm>
            <a:off x="8648402" y="4083844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Facial Expressions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191314" y="4483819"/>
            <a:ext cx="3581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Computer vision detects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micro-expressions and gaze patterns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during video calls or selfie videos.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86953" y="5336791"/>
            <a:ext cx="11422856" cy="1078706"/>
          </a:xfrm>
          <a:custGeom>
            <a:avLst/>
            <a:gdLst/>
            <a:ahLst/>
            <a:cxnLst/>
            <a:rect l="l" t="t" r="r" b="b"/>
            <a:pathLst>
              <a:path w="11422856" h="1078706">
                <a:moveTo>
                  <a:pt x="76200" y="0"/>
                </a:moveTo>
                <a:lnTo>
                  <a:pt x="11346656" y="0"/>
                </a:lnTo>
                <a:cubicBezTo>
                  <a:pt x="11388740" y="0"/>
                  <a:pt x="11422856" y="34116"/>
                  <a:pt x="11422856" y="76200"/>
                </a:cubicBezTo>
                <a:lnTo>
                  <a:pt x="11422856" y="1002506"/>
                </a:lnTo>
                <a:cubicBezTo>
                  <a:pt x="11422856" y="1044590"/>
                  <a:pt x="11388740" y="1078706"/>
                  <a:pt x="11346656" y="1078706"/>
                </a:cubicBezTo>
                <a:lnTo>
                  <a:pt x="76200" y="1078706"/>
                </a:lnTo>
                <a:cubicBezTo>
                  <a:pt x="34116" y="1078706"/>
                  <a:pt x="0" y="1044590"/>
                  <a:pt x="0" y="100250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35707" y="549492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34" name="Text 32"/>
          <p:cNvSpPr/>
          <p:nvPr/>
        </p:nvSpPr>
        <p:spPr>
          <a:xfrm>
            <a:off x="945245" y="5456969"/>
            <a:ext cx="10839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Power of Integration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45245" y="5799646"/>
            <a:ext cx="10820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single modality captures the full picture.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fusion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combines voice, text, facial, behavioral, and physiological data to create a holistic view that surpasses individual components, mimicking how clinicians synthesize multiple information sources.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381000" y="6496720"/>
            <a:ext cx="2114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Nature, 2025 • arXiv, 2025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331151" y="6496720"/>
            <a:ext cx="2543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Ellipsis Health: Vocal biomarker technology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9b6002ac0370341cbf8686e3a049715a292fb25a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60" r="16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202C"/>
              </a:gs>
              <a:gs pos="50000">
                <a:srgbClr val="1A202C">
                  <a:alpha val="80000"/>
                </a:srgbClr>
              </a:gs>
              <a:gs pos="100000">
                <a:srgbClr val="1A202C">
                  <a:alpha val="6000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592217" y="2061270"/>
            <a:ext cx="1012031" cy="697706"/>
          </a:xfrm>
          <a:custGeom>
            <a:avLst/>
            <a:gdLst/>
            <a:ahLst/>
            <a:cxnLst/>
            <a:rect l="l" t="t" r="r" b="b"/>
            <a:pathLst>
              <a:path w="1012031" h="697706">
                <a:moveTo>
                  <a:pt x="348853" y="0"/>
                </a:moveTo>
                <a:lnTo>
                  <a:pt x="663178" y="0"/>
                </a:lnTo>
                <a:cubicBezTo>
                  <a:pt x="855715" y="0"/>
                  <a:pt x="1012031" y="156316"/>
                  <a:pt x="1012031" y="348853"/>
                </a:cubicBezTo>
                <a:lnTo>
                  <a:pt x="1012031" y="348853"/>
                </a:lnTo>
                <a:cubicBezTo>
                  <a:pt x="1012031" y="541390"/>
                  <a:pt x="855715" y="697706"/>
                  <a:pt x="663178" y="697706"/>
                </a:cubicBezTo>
                <a:lnTo>
                  <a:pt x="348853" y="697706"/>
                </a:lnTo>
                <a:cubicBezTo>
                  <a:pt x="156316" y="697706"/>
                  <a:pt x="0" y="541390"/>
                  <a:pt x="0" y="348853"/>
                </a:cubicBezTo>
                <a:lnTo>
                  <a:pt x="0" y="348853"/>
                </a:lnTo>
                <a:cubicBezTo>
                  <a:pt x="0" y="156316"/>
                  <a:pt x="156316" y="0"/>
                  <a:pt x="348853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12321" y="2098104"/>
            <a:ext cx="767172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134692" y="2993306"/>
            <a:ext cx="592455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Therapeutic Frontiers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498912" y="3936132"/>
            <a:ext cx="51911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AI-powered interventions and treatment modalities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638726" y="4764732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19050" y="0"/>
                </a:moveTo>
                <a:lnTo>
                  <a:pt x="895350" y="0"/>
                </a:lnTo>
                <a:cubicBezTo>
                  <a:pt x="905864" y="0"/>
                  <a:pt x="914400" y="8536"/>
                  <a:pt x="914400" y="19050"/>
                </a:cubicBezTo>
                <a:lnTo>
                  <a:pt x="914400" y="19050"/>
                </a:lnTo>
                <a:cubicBezTo>
                  <a:pt x="914400" y="29564"/>
                  <a:pt x="905864" y="38100"/>
                  <a:pt x="895350" y="38100"/>
                </a:cubicBezTo>
                <a:lnTo>
                  <a:pt x="19050" y="38100"/>
                </a:lnTo>
                <a:cubicBezTo>
                  <a:pt x="8536" y="38100"/>
                  <a:pt x="0" y="29564"/>
                  <a:pt x="0" y="190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0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3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 • THERAPEUTIC FRONTIERS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Chatbots: CBT at Scale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142442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AFC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 cognitive behavioral therapy accessible 24/7 to anyone, anywhere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859" y="1523442"/>
            <a:ext cx="3713559" cy="3867150"/>
          </a:xfrm>
          <a:custGeom>
            <a:avLst/>
            <a:gdLst/>
            <a:ahLst/>
            <a:cxnLst/>
            <a:rect l="l" t="t" r="r" b="b"/>
            <a:pathLst>
              <a:path w="3713559" h="3867150">
                <a:moveTo>
                  <a:pt x="35719" y="0"/>
                </a:moveTo>
                <a:lnTo>
                  <a:pt x="3637357" y="0"/>
                </a:lnTo>
                <a:cubicBezTo>
                  <a:pt x="3679442" y="0"/>
                  <a:pt x="3713559" y="34117"/>
                  <a:pt x="3713559" y="76202"/>
                </a:cubicBezTo>
                <a:lnTo>
                  <a:pt x="3713559" y="3790948"/>
                </a:lnTo>
                <a:cubicBezTo>
                  <a:pt x="3713559" y="3833033"/>
                  <a:pt x="3679442" y="3867150"/>
                  <a:pt x="3637357" y="3867150"/>
                </a:cubicBez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398859" y="1523442"/>
            <a:ext cx="35719" cy="3867150"/>
          </a:xfrm>
          <a:custGeom>
            <a:avLst/>
            <a:gdLst/>
            <a:ahLst/>
            <a:cxnLst/>
            <a:rect l="l" t="t" r="r" b="b"/>
            <a:pathLst>
              <a:path w="35719" h="3867150">
                <a:moveTo>
                  <a:pt x="35719" y="0"/>
                </a:moveTo>
                <a:lnTo>
                  <a:pt x="35719" y="0"/>
                </a:lnTo>
                <a:lnTo>
                  <a:pt x="35719" y="3867150"/>
                </a:ln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7" name="Shape 5"/>
          <p:cNvSpPr/>
          <p:nvPr/>
        </p:nvSpPr>
        <p:spPr>
          <a:xfrm>
            <a:off x="569082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8" name="Text 6"/>
          <p:cNvSpPr/>
          <p:nvPr/>
        </p:nvSpPr>
        <p:spPr>
          <a:xfrm>
            <a:off x="707120" y="1771055"/>
            <a:ext cx="276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A202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40396" y="1751893"/>
            <a:ext cx="923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Woebot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9082" y="2208981"/>
            <a:ext cx="3390900" cy="1390650"/>
          </a:xfrm>
          <a:custGeom>
            <a:avLst/>
            <a:gdLst/>
            <a:ahLst/>
            <a:cxnLst/>
            <a:rect l="l" t="t" r="r" b="b"/>
            <a:pathLst>
              <a:path w="3390900" h="1390650">
                <a:moveTo>
                  <a:pt x="76194" y="0"/>
                </a:moveTo>
                <a:lnTo>
                  <a:pt x="3314706" y="0"/>
                </a:lnTo>
                <a:cubicBezTo>
                  <a:pt x="3356759" y="0"/>
                  <a:pt x="3390900" y="34141"/>
                  <a:pt x="3390900" y="76194"/>
                </a:cubicBezTo>
                <a:lnTo>
                  <a:pt x="3390900" y="1314456"/>
                </a:lnTo>
                <a:cubicBezTo>
                  <a:pt x="3390900" y="1356509"/>
                  <a:pt x="3356759" y="1390650"/>
                  <a:pt x="3314706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83307" y="2323207"/>
            <a:ext cx="3333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48%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83307" y="2741972"/>
            <a:ext cx="3238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Reduction in depression symptoms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among users, supported by multiple randomized controlled trials.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9082" y="3674566"/>
            <a:ext cx="3390900" cy="1295400"/>
          </a:xfrm>
          <a:custGeom>
            <a:avLst/>
            <a:gdLst/>
            <a:ahLst/>
            <a:cxnLst/>
            <a:rect l="l" t="t" r="r" b="b"/>
            <a:pathLst>
              <a:path w="3390900" h="1295400">
                <a:moveTo>
                  <a:pt x="76195" y="0"/>
                </a:moveTo>
                <a:lnTo>
                  <a:pt x="3314705" y="0"/>
                </a:lnTo>
                <a:cubicBezTo>
                  <a:pt x="3356758" y="0"/>
                  <a:pt x="3390900" y="34142"/>
                  <a:pt x="3390900" y="76195"/>
                </a:cubicBezTo>
                <a:lnTo>
                  <a:pt x="3390900" y="1219205"/>
                </a:lnTo>
                <a:cubicBezTo>
                  <a:pt x="3390900" y="1261286"/>
                  <a:pt x="3356786" y="1295400"/>
                  <a:pt x="3314705" y="1295400"/>
                </a:cubicBezTo>
                <a:lnTo>
                  <a:pt x="76195" y="1295400"/>
                </a:lnTo>
                <a:cubicBezTo>
                  <a:pt x="34142" y="1295400"/>
                  <a:pt x="0" y="1261258"/>
                  <a:pt x="0" y="121920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4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83307" y="3788792"/>
            <a:ext cx="3238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Features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10692" y="413128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6" name="Text 14"/>
          <p:cNvSpPr/>
          <p:nvPr/>
        </p:nvSpPr>
        <p:spPr>
          <a:xfrm>
            <a:off x="926083" y="4093332"/>
            <a:ext cx="1971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Conversational CBT interface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10692" y="439768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18" name="Text 16"/>
          <p:cNvSpPr/>
          <p:nvPr/>
        </p:nvSpPr>
        <p:spPr>
          <a:xfrm>
            <a:off x="926083" y="4359734"/>
            <a:ext cx="169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Mood tracking &amp; insights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10692" y="466408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20" name="Text 18"/>
          <p:cNvSpPr/>
          <p:nvPr/>
        </p:nvSpPr>
        <p:spPr>
          <a:xfrm>
            <a:off x="926083" y="4626136"/>
            <a:ext cx="1924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Crisis intervention protocols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69082" y="5044901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WAI-SR score: 3.03 (comparable to human therapists)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46811" y="1523442"/>
            <a:ext cx="3713559" cy="3867150"/>
          </a:xfrm>
          <a:custGeom>
            <a:avLst/>
            <a:gdLst/>
            <a:ahLst/>
            <a:cxnLst/>
            <a:rect l="l" t="t" r="r" b="b"/>
            <a:pathLst>
              <a:path w="3713559" h="3867150">
                <a:moveTo>
                  <a:pt x="35719" y="0"/>
                </a:moveTo>
                <a:lnTo>
                  <a:pt x="3637357" y="0"/>
                </a:lnTo>
                <a:cubicBezTo>
                  <a:pt x="3679442" y="0"/>
                  <a:pt x="3713559" y="34117"/>
                  <a:pt x="3713559" y="76202"/>
                </a:cubicBezTo>
                <a:lnTo>
                  <a:pt x="3713559" y="3790948"/>
                </a:lnTo>
                <a:cubicBezTo>
                  <a:pt x="3713559" y="3833033"/>
                  <a:pt x="3679442" y="3867150"/>
                  <a:pt x="3637357" y="3867150"/>
                </a:cubicBez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246811" y="1523442"/>
            <a:ext cx="35719" cy="3867150"/>
          </a:xfrm>
          <a:custGeom>
            <a:avLst/>
            <a:gdLst/>
            <a:ahLst/>
            <a:cxnLst/>
            <a:rect l="l" t="t" r="r" b="b"/>
            <a:pathLst>
              <a:path w="35719" h="3867150">
                <a:moveTo>
                  <a:pt x="35719" y="0"/>
                </a:moveTo>
                <a:lnTo>
                  <a:pt x="35719" y="0"/>
                </a:lnTo>
                <a:lnTo>
                  <a:pt x="35719" y="3867150"/>
                </a:ln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4" name="Shape 22"/>
          <p:cNvSpPr/>
          <p:nvPr/>
        </p:nvSpPr>
        <p:spPr>
          <a:xfrm>
            <a:off x="4417033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25" name="Text 23"/>
          <p:cNvSpPr/>
          <p:nvPr/>
        </p:nvSpPr>
        <p:spPr>
          <a:xfrm>
            <a:off x="4555071" y="1771055"/>
            <a:ext cx="276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W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988347" y="1751893"/>
            <a:ext cx="685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Wysa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17033" y="2208981"/>
            <a:ext cx="3390900" cy="1390650"/>
          </a:xfrm>
          <a:custGeom>
            <a:avLst/>
            <a:gdLst/>
            <a:ahLst/>
            <a:cxnLst/>
            <a:rect l="l" t="t" r="r" b="b"/>
            <a:pathLst>
              <a:path w="3390900" h="1390650">
                <a:moveTo>
                  <a:pt x="76194" y="0"/>
                </a:moveTo>
                <a:lnTo>
                  <a:pt x="3314706" y="0"/>
                </a:lnTo>
                <a:cubicBezTo>
                  <a:pt x="3356759" y="0"/>
                  <a:pt x="3390900" y="34141"/>
                  <a:pt x="3390900" y="76194"/>
                </a:cubicBezTo>
                <a:lnTo>
                  <a:pt x="3390900" y="1314456"/>
                </a:lnTo>
                <a:cubicBezTo>
                  <a:pt x="3390900" y="1356509"/>
                  <a:pt x="3356759" y="1390650"/>
                  <a:pt x="3314706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718096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4531258" y="2323207"/>
            <a:ext cx="3333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71809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1M+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531258" y="2741972"/>
            <a:ext cx="3238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Users supported by 2022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evidence-based techniques, coaching, and AI-guided conversations.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417033" y="3674566"/>
            <a:ext cx="3390900" cy="1295400"/>
          </a:xfrm>
          <a:custGeom>
            <a:avLst/>
            <a:gdLst/>
            <a:ahLst/>
            <a:cxnLst/>
            <a:rect l="l" t="t" r="r" b="b"/>
            <a:pathLst>
              <a:path w="3390900" h="1295400">
                <a:moveTo>
                  <a:pt x="76195" y="0"/>
                </a:moveTo>
                <a:lnTo>
                  <a:pt x="3314705" y="0"/>
                </a:lnTo>
                <a:cubicBezTo>
                  <a:pt x="3356758" y="0"/>
                  <a:pt x="3390900" y="34142"/>
                  <a:pt x="3390900" y="76195"/>
                </a:cubicBezTo>
                <a:lnTo>
                  <a:pt x="3390900" y="1219205"/>
                </a:lnTo>
                <a:cubicBezTo>
                  <a:pt x="3390900" y="1261286"/>
                  <a:pt x="3356786" y="1295400"/>
                  <a:pt x="3314705" y="1295400"/>
                </a:cubicBezTo>
                <a:lnTo>
                  <a:pt x="76195" y="1295400"/>
                </a:lnTo>
                <a:cubicBezTo>
                  <a:pt x="34142" y="1295400"/>
                  <a:pt x="0" y="1261258"/>
                  <a:pt x="0" y="121920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4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4531258" y="3788792"/>
            <a:ext cx="3238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Specialized Applications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558643" y="413128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3" name="Text 31"/>
          <p:cNvSpPr/>
          <p:nvPr/>
        </p:nvSpPr>
        <p:spPr>
          <a:xfrm>
            <a:off x="4774034" y="4093332"/>
            <a:ext cx="1809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Chronic pain management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558643" y="439768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5" name="Text 33"/>
          <p:cNvSpPr/>
          <p:nvPr/>
        </p:nvSpPr>
        <p:spPr>
          <a:xfrm>
            <a:off x="4774034" y="4359734"/>
            <a:ext cx="1590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Maternal mental health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558643" y="466408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718096"/>
          </a:solidFill>
          <a:ln/>
        </p:spPr>
      </p:sp>
      <p:sp>
        <p:nvSpPr>
          <p:cNvPr id="37" name="Text 35"/>
          <p:cNvSpPr/>
          <p:nvPr/>
        </p:nvSpPr>
        <p:spPr>
          <a:xfrm>
            <a:off x="4774034" y="4626136"/>
            <a:ext cx="2552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FDA Breakthrough Device designation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417033" y="5044901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Higher engagement = greater mood improvements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094948" y="1523442"/>
            <a:ext cx="3713559" cy="3867150"/>
          </a:xfrm>
          <a:custGeom>
            <a:avLst/>
            <a:gdLst/>
            <a:ahLst/>
            <a:cxnLst/>
            <a:rect l="l" t="t" r="r" b="b"/>
            <a:pathLst>
              <a:path w="3713559" h="3867150">
                <a:moveTo>
                  <a:pt x="35719" y="0"/>
                </a:moveTo>
                <a:lnTo>
                  <a:pt x="3637357" y="0"/>
                </a:lnTo>
                <a:cubicBezTo>
                  <a:pt x="3679442" y="0"/>
                  <a:pt x="3713559" y="34117"/>
                  <a:pt x="3713559" y="76202"/>
                </a:cubicBezTo>
                <a:lnTo>
                  <a:pt x="3713559" y="3790948"/>
                </a:lnTo>
                <a:cubicBezTo>
                  <a:pt x="3713559" y="3833033"/>
                  <a:pt x="3679442" y="3867150"/>
                  <a:pt x="3637357" y="3867150"/>
                </a:cubicBez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4A6572">
              <a:alpha val="3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8094948" y="1523442"/>
            <a:ext cx="35719" cy="3867150"/>
          </a:xfrm>
          <a:custGeom>
            <a:avLst/>
            <a:gdLst/>
            <a:ahLst/>
            <a:cxnLst/>
            <a:rect l="l" t="t" r="r" b="b"/>
            <a:pathLst>
              <a:path w="35719" h="3867150">
                <a:moveTo>
                  <a:pt x="35719" y="0"/>
                </a:moveTo>
                <a:lnTo>
                  <a:pt x="35719" y="0"/>
                </a:lnTo>
                <a:lnTo>
                  <a:pt x="35719" y="3867150"/>
                </a:lnTo>
                <a:lnTo>
                  <a:pt x="35719" y="3867150"/>
                </a:lnTo>
                <a:cubicBezTo>
                  <a:pt x="16005" y="3867150"/>
                  <a:pt x="0" y="3851145"/>
                  <a:pt x="0" y="3831431"/>
                </a:cubicBezTo>
                <a:lnTo>
                  <a:pt x="0" y="35719"/>
                </a:lnTo>
                <a:cubicBezTo>
                  <a:pt x="0" y="16005"/>
                  <a:pt x="16005" y="0"/>
                  <a:pt x="35719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1" name="Shape 39"/>
          <p:cNvSpPr/>
          <p:nvPr/>
        </p:nvSpPr>
        <p:spPr>
          <a:xfrm>
            <a:off x="8265170" y="167580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42" name="Text 40"/>
          <p:cNvSpPr/>
          <p:nvPr/>
        </p:nvSpPr>
        <p:spPr>
          <a:xfrm>
            <a:off x="8438183" y="1771055"/>
            <a:ext cx="209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A202C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Y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836484" y="1751893"/>
            <a:ext cx="838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Youper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265170" y="2208981"/>
            <a:ext cx="3390900" cy="1390650"/>
          </a:xfrm>
          <a:custGeom>
            <a:avLst/>
            <a:gdLst/>
            <a:ahLst/>
            <a:cxnLst/>
            <a:rect l="l" t="t" r="r" b="b"/>
            <a:pathLst>
              <a:path w="3390900" h="1390650">
                <a:moveTo>
                  <a:pt x="76194" y="0"/>
                </a:moveTo>
                <a:lnTo>
                  <a:pt x="3314706" y="0"/>
                </a:lnTo>
                <a:cubicBezTo>
                  <a:pt x="3356759" y="0"/>
                  <a:pt x="3390900" y="34141"/>
                  <a:pt x="3390900" y="76194"/>
                </a:cubicBezTo>
                <a:lnTo>
                  <a:pt x="3390900" y="1314456"/>
                </a:lnTo>
                <a:cubicBezTo>
                  <a:pt x="3390900" y="1356509"/>
                  <a:pt x="3356759" y="1390650"/>
                  <a:pt x="3314706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B8935A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8379396" y="2323207"/>
            <a:ext cx="3333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B8935A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43%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379396" y="2741972"/>
            <a:ext cx="3238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Reduction in anxiety symptoms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through AI-powered emotional tracking and personalized interventions.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265170" y="3674566"/>
            <a:ext cx="3390900" cy="1295400"/>
          </a:xfrm>
          <a:custGeom>
            <a:avLst/>
            <a:gdLst/>
            <a:ahLst/>
            <a:cxnLst/>
            <a:rect l="l" t="t" r="r" b="b"/>
            <a:pathLst>
              <a:path w="3390900" h="1295400">
                <a:moveTo>
                  <a:pt x="76195" y="0"/>
                </a:moveTo>
                <a:lnTo>
                  <a:pt x="3314705" y="0"/>
                </a:lnTo>
                <a:cubicBezTo>
                  <a:pt x="3356758" y="0"/>
                  <a:pt x="3390900" y="34142"/>
                  <a:pt x="3390900" y="76195"/>
                </a:cubicBezTo>
                <a:lnTo>
                  <a:pt x="3390900" y="1219205"/>
                </a:lnTo>
                <a:cubicBezTo>
                  <a:pt x="3390900" y="1261286"/>
                  <a:pt x="3356786" y="1295400"/>
                  <a:pt x="3314705" y="1295400"/>
                </a:cubicBezTo>
                <a:lnTo>
                  <a:pt x="76195" y="1295400"/>
                </a:lnTo>
                <a:cubicBezTo>
                  <a:pt x="34142" y="1295400"/>
                  <a:pt x="0" y="1261258"/>
                  <a:pt x="0" y="1219205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4A6572">
              <a:alpha val="4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8379396" y="3788792"/>
            <a:ext cx="3238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Unique Approach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406780" y="413128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50" name="Text 48"/>
          <p:cNvSpPr/>
          <p:nvPr/>
        </p:nvSpPr>
        <p:spPr>
          <a:xfrm>
            <a:off x="8622171" y="4093332"/>
            <a:ext cx="1647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Emotional state tracking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406780" y="439768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52" name="Text 50"/>
          <p:cNvSpPr/>
          <p:nvPr/>
        </p:nvSpPr>
        <p:spPr>
          <a:xfrm>
            <a:off x="8622171" y="4359734"/>
            <a:ext cx="1381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Multilingual support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406780" y="466408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54" name="Text 52"/>
          <p:cNvSpPr/>
          <p:nvPr/>
        </p:nvSpPr>
        <p:spPr>
          <a:xfrm>
            <a:off x="8622171" y="4626136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AFC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Cultural sensitivity features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265170" y="5044901"/>
            <a:ext cx="3457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Available in 7 languages globally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386953" y="5507943"/>
            <a:ext cx="11422856" cy="1078706"/>
          </a:xfrm>
          <a:custGeom>
            <a:avLst/>
            <a:gdLst/>
            <a:ahLst/>
            <a:cxnLst/>
            <a:rect l="l" t="t" r="r" b="b"/>
            <a:pathLst>
              <a:path w="11422856" h="1078706">
                <a:moveTo>
                  <a:pt x="76200" y="0"/>
                </a:moveTo>
                <a:lnTo>
                  <a:pt x="11346656" y="0"/>
                </a:lnTo>
                <a:cubicBezTo>
                  <a:pt x="11388740" y="0"/>
                  <a:pt x="11422856" y="34116"/>
                  <a:pt x="11422856" y="76200"/>
                </a:cubicBezTo>
                <a:lnTo>
                  <a:pt x="11422856" y="1002506"/>
                </a:lnTo>
                <a:cubicBezTo>
                  <a:pt x="11422856" y="1044590"/>
                  <a:pt x="11388740" y="1078706"/>
                  <a:pt x="11346656" y="1078706"/>
                </a:cubicBezTo>
                <a:lnTo>
                  <a:pt x="76200" y="1078706"/>
                </a:lnTo>
                <a:cubicBezTo>
                  <a:pt x="34116" y="1078706"/>
                  <a:pt x="0" y="1044590"/>
                  <a:pt x="0" y="100250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B8935A">
              <a:alpha val="10196"/>
            </a:srgbClr>
          </a:solidFill>
          <a:ln w="15875">
            <a:solidFill>
              <a:srgbClr val="B8935A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507132" y="5666073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B8935A"/>
          </a:solidFill>
          <a:ln/>
        </p:spPr>
      </p:sp>
      <p:sp>
        <p:nvSpPr>
          <p:cNvPr id="58" name="Text 56"/>
          <p:cNvSpPr/>
          <p:nvPr/>
        </p:nvSpPr>
        <p:spPr>
          <a:xfrm>
            <a:off x="945245" y="5628122"/>
            <a:ext cx="10839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7FAF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Chatbots Work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945245" y="5970798"/>
            <a:ext cx="10820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They overcome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stigma, cost, and access barriers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providing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B8935A"/>
                </a:solidFill>
                <a:highlight>
                  <a:srgbClr val="B8935A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 CBT techniques 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7FAFC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 complementing traditional therapy by offering support between sessions.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381000" y="6667872"/>
            <a:ext cx="4371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Sources: PMC, 2024 • WAI-SR = Working Alliance Inventory-Short Revised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9769264" y="6667872"/>
            <a:ext cx="2105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7FAFC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CBT = Cognitive Behavioral Therapy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AI-Psychiatrie</dc:title>
  <dc:subject>AI-Psychiatrie</dc:subject>
  <dc:creator>Kimi</dc:creator>
  <cp:lastModifiedBy>Kimi</cp:lastModifiedBy>
  <cp:revision>1</cp:revision>
  <dcterms:created xsi:type="dcterms:W3CDTF">2026-01-25T17:26:32Z</dcterms:created>
  <dcterms:modified xsi:type="dcterms:W3CDTF">2026-01-25T17:26:32Z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{"Label":"AI-Psychiatrie","ContentProducer":"001191110108MACG2KBH8F10000","ProduceID":"19bf62cf-6972-874a-8000-00004c7914de","ReservedCode1":"","ContentPropagator":"001191110108MACG2KBH8F20000","PropagateID":"19bf62cf-6972-874a-8000-00004c7914de","ReservedCode2":""}</vt:lpwstr>
  </property>
</Properties>
</file>